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0"/>
  </p:notesMasterIdLst>
  <p:handoutMasterIdLst>
    <p:handoutMasterId r:id="rId11"/>
  </p:handoutMasterIdLst>
  <p:sldIdLst>
    <p:sldId id="274" r:id="rId5"/>
    <p:sldId id="259" r:id="rId6"/>
    <p:sldId id="276" r:id="rId7"/>
    <p:sldId id="277" r:id="rId8"/>
    <p:sldId id="275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Licbarska" initials="LE" lastIdx="1" clrIdx="0"/>
  <p:cmAuthor id="2" name="Licbarska, Elżbieta" initials="LE" lastIdx="6" clrIdx="1"/>
  <p:cmAuthor id="3" name="jedrzej.lesniewski@pwr.edu.pl" initials="j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78AC30"/>
    <a:srgbClr val="005562"/>
    <a:srgbClr val="019991"/>
    <a:srgbClr val="0064A8"/>
    <a:srgbClr val="089B98"/>
    <a:srgbClr val="86BC1E"/>
    <a:srgbClr val="157CC1"/>
    <a:srgbClr val="1D4D65"/>
    <a:srgbClr val="07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3"/>
    <p:restoredTop sz="94677"/>
  </p:normalViewPr>
  <p:slideViewPr>
    <p:cSldViewPr snapToGrid="0" snapToObjects="1">
      <p:cViewPr>
        <p:scale>
          <a:sx n="92" d="100"/>
          <a:sy n="92" d="100"/>
        </p:scale>
        <p:origin x="-66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44C-CD1D-B742-9C5A-A8E2AE2155E3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3001-476A-6947-81D2-70BBBD92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16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C729-D28D-234E-902F-E03BA069784C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DBE9-0B2C-4D4B-A1D7-6730623173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56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71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B10E2F23-3B9C-1B49-8A5A-96081DA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1A7CC463-BE64-5047-84F9-D07FB42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41AAFC-2982-D744-BE16-E9E99F050569}"/>
              </a:ext>
            </a:extLst>
          </p:cNvPr>
          <p:cNvSpPr/>
          <p:nvPr userDrawn="1"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2C7DA1-3381-B84E-8E87-916C35849CEB}"/>
              </a:ext>
            </a:extLst>
          </p:cNvPr>
          <p:cNvSpPr/>
          <p:nvPr userDrawn="1"/>
        </p:nvSpPr>
        <p:spPr>
          <a:xfrm>
            <a:off x="0" y="0"/>
            <a:ext cx="281992" cy="8128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16A439-90C6-4D4B-9273-9B19BC5919FB}"/>
              </a:ext>
            </a:extLst>
          </p:cNvPr>
          <p:cNvSpPr/>
          <p:nvPr userDrawn="1"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rgbClr val="007A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180079-DAB5-2542-BF90-4BFB6F5B51F5}"/>
              </a:ext>
            </a:extLst>
          </p:cNvPr>
          <p:cNvSpPr/>
          <p:nvPr userDrawn="1"/>
        </p:nvSpPr>
        <p:spPr>
          <a:xfrm>
            <a:off x="281993" y="6566360"/>
            <a:ext cx="8533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007AC3"/>
                </a:solidFill>
              </a:rPr>
              <a:t>Publikacje naukowe w Polsce – stan spraw i kierunki zmian  • </a:t>
            </a:r>
            <a:r>
              <a:rPr lang="pl-PL" sz="1000" b="0" dirty="0">
                <a:solidFill>
                  <a:schemeClr val="tx2"/>
                </a:solidFill>
              </a:rPr>
              <a:t>3 listopada 2021 r</a:t>
            </a:r>
            <a:r>
              <a:rPr lang="pl-PL" sz="1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AC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xmlns="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4D9406C-8E7F-2841-8306-26A820BF95DC}"/>
              </a:ext>
            </a:extLst>
          </p:cNvPr>
          <p:cNvSpPr/>
          <p:nvPr/>
        </p:nvSpPr>
        <p:spPr>
          <a:xfrm>
            <a:off x="0" y="1087884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DCC9E-CD53-0B40-AE16-13BD4B423BC7}"/>
              </a:ext>
            </a:extLst>
          </p:cNvPr>
          <p:cNvGrpSpPr/>
          <p:nvPr/>
        </p:nvGrpSpPr>
        <p:grpSpPr>
          <a:xfrm>
            <a:off x="5940137" y="3994347"/>
            <a:ext cx="4697829" cy="842159"/>
            <a:chOff x="1469210" y="4055533"/>
            <a:chExt cx="4697829" cy="8421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94C8136-9009-5340-A6D4-A4866ACD32A1}"/>
                </a:ext>
              </a:extLst>
            </p:cNvPr>
            <p:cNvSpPr/>
            <p:nvPr/>
          </p:nvSpPr>
          <p:spPr>
            <a:xfrm>
              <a:off x="1469210" y="4055533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6DE26C1-4F48-C443-B510-24E05D80C6AC}"/>
                </a:ext>
              </a:extLst>
            </p:cNvPr>
            <p:cNvGrpSpPr/>
            <p:nvPr/>
          </p:nvGrpSpPr>
          <p:grpSpPr>
            <a:xfrm>
              <a:off x="1845268" y="4345084"/>
              <a:ext cx="4271757" cy="258386"/>
              <a:chOff x="707338" y="4045242"/>
              <a:chExt cx="4271757" cy="258386"/>
            </a:xfrm>
          </p:grpSpPr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xmlns="" id="{F235CE42-6507-9143-8680-7B79891A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0845" y="4082029"/>
                <a:ext cx="3888250" cy="221599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91440" bIns="0" rtlCol="0" anchor="t" anchorCtr="0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listopada 2021 r.  </a:t>
                </a:r>
                <a:r>
                  <a:rPr lang="pl-PL" sz="1600" b="1" dirty="0">
                    <a:solidFill>
                      <a:srgbClr val="78AC3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pl-PL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godz. 11.00–17.00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56D93384-724E-5040-A629-BD59046FE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338" y="4045242"/>
                <a:ext cx="228600" cy="241300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73" y="1816376"/>
            <a:ext cx="6938735" cy="178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F9BD54-5A81-7744-83BA-43569D11E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xmlns="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4D9406C-8E7F-2841-8306-26A820BF95DC}"/>
              </a:ext>
            </a:extLst>
          </p:cNvPr>
          <p:cNvSpPr/>
          <p:nvPr/>
        </p:nvSpPr>
        <p:spPr>
          <a:xfrm>
            <a:off x="844826" y="977697"/>
            <a:ext cx="8999085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A2D9B4D1-56A1-2E46-AC76-ADB94CC2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2122937"/>
            <a:ext cx="8489244" cy="1311128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pl-P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Rola bibliotek akademickich </a:t>
            </a:r>
            <a:br>
              <a:rPr lang="pl-P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działalności wydawniczej uczelni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AD06940-550D-374E-83F4-6D979C18E85E}"/>
              </a:ext>
            </a:extLst>
          </p:cNvPr>
          <p:cNvGrpSpPr/>
          <p:nvPr/>
        </p:nvGrpSpPr>
        <p:grpSpPr>
          <a:xfrm>
            <a:off x="4194313" y="3966289"/>
            <a:ext cx="6493531" cy="940903"/>
            <a:chOff x="5990015" y="4450096"/>
            <a:chExt cx="4697829" cy="94090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94C8136-9009-5340-A6D4-A4866ACD32A1}"/>
                </a:ext>
              </a:extLst>
            </p:cNvPr>
            <p:cNvSpPr/>
            <p:nvPr/>
          </p:nvSpPr>
          <p:spPr>
            <a:xfrm>
              <a:off x="5990015" y="4548840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xmlns="" id="{D505FCFD-829D-714A-A3D3-313C215F9399}"/>
                </a:ext>
              </a:extLst>
            </p:cNvPr>
            <p:cNvSpPr txBox="1">
              <a:spLocks/>
            </p:cNvSpPr>
            <p:nvPr/>
          </p:nvSpPr>
          <p:spPr>
            <a:xfrm>
              <a:off x="5990015" y="4450096"/>
              <a:ext cx="4697829" cy="929073"/>
            </a:xfrm>
            <a:prstGeom prst="rect">
              <a:avLst/>
            </a:prstGeom>
          </p:spPr>
          <p:txBody>
            <a:bodyPr vert="horz" wrap="square" lIns="91440" tIns="216000" rIns="91440" bIns="45720" rtlCol="0" anchor="ctr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Danuta Szewczyk-Kłos – Uniwersytet Opolski</a:t>
              </a:r>
            </a:p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Jędrzej Leśniewski – Politechnika Wrocławska  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6F6414-8E2B-114B-BFFD-795C4CB9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10"/>
            <a:ext cx="10384856" cy="4792081"/>
          </a:xfrm>
          <a:noFill/>
          <a:ln>
            <a:noFill/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pl-PL" sz="1600" dirty="0"/>
              <a:t>Przykład integracji usług bibliotecznych oraz wydawniczych poprzez wykorzystanie narzędzi informatycznych służących do zarządzania procesami wydawniczymi i współpracy z redakcjami </a:t>
            </a:r>
            <a:r>
              <a:rPr lang="pl-PL" sz="1600" dirty="0" smtClean="0"/>
              <a:t>czasopism </a:t>
            </a:r>
            <a:r>
              <a:rPr lang="pl-PL" sz="1600" dirty="0"/>
              <a:t>(DSK)</a:t>
            </a:r>
          </a:p>
          <a:p>
            <a:pPr marL="457200" indent="-457200">
              <a:buAutoNum type="arabicPeriod"/>
            </a:pPr>
            <a:r>
              <a:rPr lang="pl-PL" sz="1600" dirty="0"/>
              <a:t>Inicjatywy i usługi biblioteczne, które służą upowszechnianiu </a:t>
            </a:r>
            <a:r>
              <a:rPr lang="pl-PL" sz="1600"/>
              <a:t>informacji </a:t>
            </a:r>
            <a:r>
              <a:rPr lang="pl-PL" sz="1600" smtClean="0"/>
              <a:t>o </a:t>
            </a:r>
            <a:r>
              <a:rPr lang="pl-PL" sz="1600" dirty="0"/>
              <a:t>produkcji wydawniczej akademickich oficyn i są zarządzane przez zespoły biblioteczne (bazy wiedzy, biblioteki cyfrowe, repozytoria </a:t>
            </a:r>
            <a:r>
              <a:rPr lang="pl-PL" sz="1600" dirty="0" smtClean="0"/>
              <a:t>instytucjonalne </a:t>
            </a:r>
            <a:r>
              <a:rPr lang="pl-PL" sz="1600" dirty="0"/>
              <a:t>(DSK, JL)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sz="1600" dirty="0"/>
              <a:t>Ścisła współpraca wydawnictwa i biblioteki poprzez włączenie wydawnictwa </a:t>
            </a:r>
            <a:r>
              <a:rPr lang="pl-PL" sz="1600" dirty="0" smtClean="0"/>
              <a:t>w </a:t>
            </a:r>
            <a:r>
              <a:rPr lang="pl-PL" sz="1600" dirty="0"/>
              <a:t>struktury organizacyjne </a:t>
            </a:r>
            <a:r>
              <a:rPr lang="pl-PL" sz="1600" dirty="0" smtClean="0"/>
              <a:t>biblioteki </a:t>
            </a:r>
            <a:r>
              <a:rPr lang="pl-PL" sz="1600" dirty="0"/>
              <a:t>(JL)</a:t>
            </a:r>
          </a:p>
          <a:p>
            <a:pPr marL="457200" indent="-457200">
              <a:buAutoNum type="arabicPeriod"/>
            </a:pPr>
            <a:r>
              <a:rPr lang="pl-PL" sz="1600" dirty="0"/>
              <a:t>Czy biblioteki akademickie są przygotowane na zaspokojenie potrzeb studentów i nauczycieli akademickich w zakresie dostępu do aktualnych podręczników i opracowań naukowych? Czy użytkownicy jeszcze potrzebują bibliotek? (DSK, JL)</a:t>
            </a:r>
          </a:p>
          <a:p>
            <a:r>
              <a:rPr lang="pl-PL" sz="1600" dirty="0"/>
              <a:t>-    Wydatki bibliotek akademickich na zakup podręczników akademickich – omówienie wyników </a:t>
            </a:r>
            <a:r>
              <a:rPr lang="pl-PL" sz="1600" dirty="0" smtClean="0"/>
              <a:t>ankiety </a:t>
            </a:r>
            <a:r>
              <a:rPr lang="pl-PL" sz="1600" dirty="0"/>
              <a:t>(DSK)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Trudności z zakupem tytułów podręczników i literatury naukowej wraz z licencjami instytucjonalnymi (brak</a:t>
            </a:r>
          </a:p>
          <a:p>
            <a:r>
              <a:rPr lang="pl-PL" sz="1600" dirty="0"/>
              <a:t>     wystarczającej oferty specjalistycznych serwisów e-book)  (DSK, JL)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System kształcenia studentów oparty </a:t>
            </a:r>
            <a:r>
              <a:rPr lang="pl-PL" sz="1600" dirty="0" smtClean="0"/>
              <a:t>na fragmentach </a:t>
            </a:r>
            <a:r>
              <a:rPr lang="pl-PL" sz="1600" dirty="0"/>
              <a:t>publikacji udostępnianych przez </a:t>
            </a:r>
            <a:r>
              <a:rPr lang="pl-PL" sz="1600" dirty="0" smtClean="0"/>
              <a:t>wykładowców  </a:t>
            </a:r>
            <a:r>
              <a:rPr lang="pl-PL" sz="1600" dirty="0"/>
              <a:t>(DSK, JL)  </a:t>
            </a:r>
          </a:p>
          <a:p>
            <a:pPr marL="342900" indent="-342900">
              <a:buAutoNum type="arabicPeriod" startAt="5"/>
            </a:pPr>
            <a:r>
              <a:rPr lang="pl-PL" sz="1600" dirty="0"/>
              <a:t>Czy ten stan rzeczywistości biblioteczno-wydawniczej  można zmienić? (DSK, JL)</a:t>
            </a:r>
            <a:br>
              <a:rPr lang="pl-PL" sz="1600" dirty="0"/>
            </a:br>
            <a:r>
              <a:rPr lang="pl-PL" sz="1600" dirty="0"/>
              <a:t>      </a:t>
            </a:r>
          </a:p>
          <a:p>
            <a:r>
              <a:rPr lang="pl-PL" sz="1600" dirty="0"/>
              <a:t>       Tylko współpraca wykładowców,  wydawców i bibliotekarzy </a:t>
            </a:r>
            <a:r>
              <a:rPr lang="pl-PL" sz="1600" dirty="0" smtClean="0"/>
              <a:t>może </a:t>
            </a:r>
            <a:r>
              <a:rPr lang="pl-PL" sz="1600" dirty="0"/>
              <a:t>wpłynąć na rozwój rynku wydawniczego i powrót studentów do bibliotek, nie tylko w sposób stacjonarny,  ale również z wykorzystaniem nowoczesnych technologii informacyjnych.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C0526C-7575-4C47-AB17-2EFC704C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 prezentacji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38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399862"/>
              </p:ext>
            </p:extLst>
          </p:nvPr>
        </p:nvGraphicFramePr>
        <p:xfrm>
          <a:off x="1307507" y="1136590"/>
          <a:ext cx="9776388" cy="4076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351">
                  <a:extLst>
                    <a:ext uri="{9D8B030D-6E8A-4147-A177-3AD203B41FA5}">
                      <a16:colId xmlns:a16="http://schemas.microsoft.com/office/drawing/2014/main" xmlns="" val="630274569"/>
                    </a:ext>
                  </a:extLst>
                </a:gridCol>
                <a:gridCol w="2522615">
                  <a:extLst>
                    <a:ext uri="{9D8B030D-6E8A-4147-A177-3AD203B41FA5}">
                      <a16:colId xmlns:a16="http://schemas.microsoft.com/office/drawing/2014/main" xmlns="" val="898046549"/>
                    </a:ext>
                  </a:extLst>
                </a:gridCol>
                <a:gridCol w="2367807">
                  <a:extLst>
                    <a:ext uri="{9D8B030D-6E8A-4147-A177-3AD203B41FA5}">
                      <a16:colId xmlns:a16="http://schemas.microsoft.com/office/drawing/2014/main" xmlns="" val="882649301"/>
                    </a:ext>
                  </a:extLst>
                </a:gridCol>
                <a:gridCol w="2522615">
                  <a:extLst>
                    <a:ext uri="{9D8B030D-6E8A-4147-A177-3AD203B41FA5}">
                      <a16:colId xmlns:a16="http://schemas.microsoft.com/office/drawing/2014/main" xmlns="" val="1568245595"/>
                    </a:ext>
                  </a:extLst>
                </a:gridCol>
              </a:tblGrid>
              <a:tr h="21104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studentów Pani/Pana uczelni to: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Wysokość nakładów na zakup podręczników od zagranicznych wydawców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Wysokość nakładów na zakup podręczników od polskich wydawców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Łączny nakład na zakup podręczników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88720478"/>
                  </a:ext>
                </a:extLst>
              </a:tr>
              <a:tr h="49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 5 000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17 199,00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61 651,00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73 067,00 zł</a:t>
                      </a:r>
                      <a:endParaRPr lang="pl-PL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7402564"/>
                  </a:ext>
                </a:extLst>
              </a:tr>
              <a:tr h="49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do 10 000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11 070,25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75 703,56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87 759,56 zł</a:t>
                      </a:r>
                      <a:endParaRPr lang="pl-PL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6127878"/>
                  </a:ext>
                </a:extLst>
              </a:tr>
              <a:tr h="49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do 20 000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8 399,50 zł</a:t>
                      </a:r>
                      <a:endParaRPr lang="pl-PL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205 000,00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213 399,50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29949630"/>
                  </a:ext>
                </a:extLst>
              </a:tr>
              <a:tr h="49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ponad 20 000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121 300,00 zł</a:t>
                      </a:r>
                      <a:endParaRPr lang="pl-PL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122 491,20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243 791,20 zł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99569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D5C88B72-3800-EF46-861A-F075CD62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Roczne nakłady  finansowe bibliotek akademickich na zakup podręczników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30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white piano keys&#10;&#10;Description automatically generated with low confidence">
            <a:extLst>
              <a:ext uri="{FF2B5EF4-FFF2-40B4-BE49-F238E27FC236}">
                <a16:creationId xmlns:a16="http://schemas.microsoft.com/office/drawing/2014/main" xmlns="" id="{F8A6F369-58A6-D943-940F-ED2162FD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4D9406C-8E7F-2841-8306-26A820BF95DC}"/>
              </a:ext>
            </a:extLst>
          </p:cNvPr>
          <p:cNvSpPr/>
          <p:nvPr/>
        </p:nvSpPr>
        <p:spPr>
          <a:xfrm>
            <a:off x="0" y="870999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BE825F-7F95-BC4D-A146-6A1C98A25092}"/>
              </a:ext>
            </a:extLst>
          </p:cNvPr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1D51FC-6FC2-7049-A3D9-34B5DACB3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73" y="1591178"/>
            <a:ext cx="6938735" cy="17836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0E6E5C2-B305-744D-A0C8-22B8A16D3F73}"/>
              </a:ext>
            </a:extLst>
          </p:cNvPr>
          <p:cNvGrpSpPr/>
          <p:nvPr/>
        </p:nvGrpSpPr>
        <p:grpSpPr>
          <a:xfrm>
            <a:off x="5073566" y="3746703"/>
            <a:ext cx="4341419" cy="1157391"/>
            <a:chOff x="567668" y="3019528"/>
            <a:chExt cx="4341419" cy="11573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CCA7AEB-A328-2F43-B9C9-7CD7307FA6AF}"/>
                </a:ext>
              </a:extLst>
            </p:cNvPr>
            <p:cNvSpPr/>
            <p:nvPr/>
          </p:nvSpPr>
          <p:spPr>
            <a:xfrm>
              <a:off x="567668" y="3019528"/>
              <a:ext cx="4334532" cy="115739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85FB5A09-CDA9-1C48-AD4F-DFC78CAE9156}"/>
                </a:ext>
              </a:extLst>
            </p:cNvPr>
            <p:cNvSpPr txBox="1">
              <a:spLocks/>
            </p:cNvSpPr>
            <p:nvPr/>
          </p:nvSpPr>
          <p:spPr>
            <a:xfrm>
              <a:off x="567669" y="3406441"/>
              <a:ext cx="4341418" cy="387798"/>
            </a:xfrm>
            <a:prstGeom prst="rect">
              <a:avLst/>
            </a:prstGeom>
          </p:spPr>
          <p:txBody>
            <a:bodyPr vert="horz" wrap="square" lIns="0" tIns="0" rIns="9144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pl-PL" sz="2800" dirty="0">
                  <a:solidFill>
                    <a:schemeClr val="bg1"/>
                  </a:solidFill>
                </a:rPr>
                <a:t>Dziękuję za uwagę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D68FC7-D24C-AB47-919B-B02C3407E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2130"/>
            <a:ext cx="1219200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311BD5F77564284A822613758F241" ma:contentTypeVersion="12" ma:contentTypeDescription="Create a new document." ma:contentTypeScope="" ma:versionID="a7781b284bab5bd90dd2893634e3e4fa">
  <xsd:schema xmlns:xsd="http://www.w3.org/2001/XMLSchema" xmlns:xs="http://www.w3.org/2001/XMLSchema" xmlns:p="http://schemas.microsoft.com/office/2006/metadata/properties" xmlns:ns3="446df9b2-a0ad-462b-a923-d9e164ac6908" xmlns:ns4="a49b5eae-ef94-4eeb-b77a-877d2ed6d6ea" targetNamespace="http://schemas.microsoft.com/office/2006/metadata/properties" ma:root="true" ma:fieldsID="ecebf4e9a34ff4d4d20b6187aac17dd7" ns3:_="" ns4:_="">
    <xsd:import namespace="446df9b2-a0ad-462b-a923-d9e164ac6908"/>
    <xsd:import namespace="a49b5eae-ef94-4eeb-b77a-877d2ed6d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f9b2-a0ad-462b-a923-d9e164ac6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b5eae-ef94-4eeb-b77a-877d2ed6d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E4B97E-38D9-41D4-B514-D9154AB179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D39C7-EE7B-4C00-8350-F65992B5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f9b2-a0ad-462b-a923-d9e164ac6908"/>
    <ds:schemaRef ds:uri="a49b5eae-ef94-4eeb-b77a-877d2ed6d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EFA73-A4B2-473F-BD14-573C7029BD6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49b5eae-ef94-4eeb-b77a-877d2ed6d6ea"/>
    <ds:schemaRef ds:uri="446df9b2-a0ad-462b-a923-d9e164ac690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308</Words>
  <Application>Microsoft Office PowerPoint</Application>
  <PresentationFormat>Niestandardowy</PresentationFormat>
  <Paragraphs>43</Paragraphs>
  <Slides>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Office Theme</vt:lpstr>
      <vt:lpstr>Prezentacja programu PowerPoint</vt:lpstr>
      <vt:lpstr>Rola bibliotek akademickich  w działalności wydawniczej uczelni </vt:lpstr>
      <vt:lpstr>Agenda prezentacji</vt:lpstr>
      <vt:lpstr>Roczne nakłady  finansowe bibliotek akademickich na zakup podręczników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94</cp:revision>
  <cp:lastPrinted>2021-11-02T07:33:15Z</cp:lastPrinted>
  <dcterms:created xsi:type="dcterms:W3CDTF">2018-02-16T11:18:13Z</dcterms:created>
  <dcterms:modified xsi:type="dcterms:W3CDTF">2021-11-02T08:51:12Z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0x010100E19311BD5F77564284A822613758F241</vt:lpwstr>
  </property>
</Properties>
</file>