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ZW52atsulaLr+qxjyvmNhxcdD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49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91538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" name="Google Shape;2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" name="Google Shape;2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1257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7773e6a51_0_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7773e6a51_0_4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gf7773e6a51_0_4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6798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7773e6a51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f7773e6a51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2572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7773e6a51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f7773e6a51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5370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7773e6a51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f7773e6a51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8136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7773e6a51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f7773e6a51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681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793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f7773e6a51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" name="Google Shape;40;gf7773e6a51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080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f7773e6a51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7" name="Google Shape;47;gf7773e6a51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7126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f7773e6a51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54" name="Google Shape;54;gf7773e6a51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11531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f7773e6a51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f7773e6a51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9209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f7773e6a51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gf7773e6a51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0667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f7773e6a51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5" name="Google Shape;75;gf7773e6a51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20765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7773e6a51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gf7773e6a51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7313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7773e6a51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gf7773e6a51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3112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>
            <a:spLocks noGrp="1"/>
          </p:cNvSpPr>
          <p:nvPr>
            <p:ph type="body" idx="1"/>
          </p:nvPr>
        </p:nvSpPr>
        <p:spPr>
          <a:xfrm>
            <a:off x="838200" y="1675853"/>
            <a:ext cx="10384856" cy="1650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838200" y="332679"/>
            <a:ext cx="11353800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AC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f7773e6a51_0_224"/>
          <p:cNvSpPr txBox="1">
            <a:spLocks noGrp="1"/>
          </p:cNvSpPr>
          <p:nvPr>
            <p:ph type="title"/>
          </p:nvPr>
        </p:nvSpPr>
        <p:spPr>
          <a:xfrm>
            <a:off x="604027" y="1196752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gf7773e6a51_0_224"/>
          <p:cNvSpPr txBox="1">
            <a:spLocks noGrp="1"/>
          </p:cNvSpPr>
          <p:nvPr>
            <p:ph type="body" idx="1"/>
          </p:nvPr>
        </p:nvSpPr>
        <p:spPr>
          <a:xfrm>
            <a:off x="604027" y="2492896"/>
            <a:ext cx="10972800" cy="3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gf7773e6a51_0_224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gf7773e6a51_0_224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gf7773e6a51_0_224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32679"/>
            <a:ext cx="11353800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AC3"/>
              </a:buClr>
              <a:buSzPts val="2800"/>
              <a:buFont typeface="Calibri"/>
              <a:buNone/>
              <a:defRPr sz="2800" b="1" i="0" u="none" strike="noStrike" cap="none">
                <a:solidFill>
                  <a:srgbClr val="007AC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675853"/>
            <a:ext cx="10384856" cy="1650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/>
          <p:nvPr/>
        </p:nvSpPr>
        <p:spPr>
          <a:xfrm>
            <a:off x="0" y="6520940"/>
            <a:ext cx="12192000" cy="337060"/>
          </a:xfrm>
          <a:prstGeom prst="rect">
            <a:avLst/>
          </a:prstGeom>
          <a:solidFill>
            <a:srgbClr val="E6EA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6"/>
          <p:cNvSpPr/>
          <p:nvPr/>
        </p:nvSpPr>
        <p:spPr>
          <a:xfrm>
            <a:off x="0" y="0"/>
            <a:ext cx="281992" cy="812800"/>
          </a:xfrm>
          <a:prstGeom prst="rect">
            <a:avLst/>
          </a:prstGeom>
          <a:solidFill>
            <a:srgbClr val="78AC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6"/>
          <p:cNvSpPr/>
          <p:nvPr/>
        </p:nvSpPr>
        <p:spPr>
          <a:xfrm>
            <a:off x="11223056" y="6520940"/>
            <a:ext cx="968941" cy="337060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6"/>
          <p:cNvSpPr/>
          <p:nvPr/>
        </p:nvSpPr>
        <p:spPr>
          <a:xfrm>
            <a:off x="281993" y="6566360"/>
            <a:ext cx="85330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b="1" i="0" u="none" strike="noStrike" cap="none">
                <a:solidFill>
                  <a:srgbClr val="007AC3"/>
                </a:solidFill>
                <a:latin typeface="Calibri"/>
                <a:ea typeface="Calibri"/>
                <a:cs typeface="Calibri"/>
                <a:sym typeface="Calibri"/>
              </a:rPr>
              <a:t>Publikacje naukowe w Polsce – stan spraw i kierunki zmian  • </a:t>
            </a:r>
            <a:r>
              <a:rPr lang="pl-PL"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 listopada 2021 r.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s02web.zoom.us/meeting/register/tZIkdOmgqDwoEtUST8PTisW_aBmqpmjGipi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ras.p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bl.waw.pl/pl/nauka-i-badania/otwarta-nauk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ras-eu.org/special-interest-groups/oa-business-model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operas-eu.org/special-interest-group-living-book/operas-open-access-business-models-white-paper-july-2018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ras.p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ras-eu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" descr="A close-up of a black and white piano keys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"/>
          <p:cNvSpPr/>
          <p:nvPr/>
        </p:nvSpPr>
        <p:spPr>
          <a:xfrm>
            <a:off x="844826" y="977697"/>
            <a:ext cx="8607287" cy="3454400"/>
          </a:xfrm>
          <a:prstGeom prst="rect">
            <a:avLst/>
          </a:prstGeom>
          <a:solidFill>
            <a:srgbClr val="78AC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 txBox="1"/>
          <p:nvPr/>
        </p:nvSpPr>
        <p:spPr>
          <a:xfrm>
            <a:off x="-856648" y="-49088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 txBox="1">
            <a:spLocks noGrp="1"/>
          </p:cNvSpPr>
          <p:nvPr>
            <p:ph type="title"/>
          </p:nvPr>
        </p:nvSpPr>
        <p:spPr>
          <a:xfrm>
            <a:off x="1522058" y="1633834"/>
            <a:ext cx="7711394" cy="214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pl-PL" sz="4000">
                <a:solidFill>
                  <a:schemeClr val="lt1"/>
                </a:solidFill>
              </a:rPr>
              <a:t>Projekty konsorcjum OPERAS</a:t>
            </a:r>
            <a:r>
              <a:rPr lang="pl-PL" sz="2400">
                <a:solidFill>
                  <a:schemeClr val="lt1"/>
                </a:solidFill>
              </a:rPr>
              <a:t/>
            </a:r>
            <a:br>
              <a:rPr lang="pl-PL" sz="2400">
                <a:solidFill>
                  <a:schemeClr val="lt1"/>
                </a:solidFill>
              </a:rPr>
            </a:br>
            <a:r>
              <a:rPr lang="pl-PL" sz="2400">
                <a:solidFill>
                  <a:schemeClr val="lt1"/>
                </a:solidFill>
              </a:rPr>
              <a:t/>
            </a:r>
            <a:br>
              <a:rPr lang="pl-PL" sz="2400">
                <a:solidFill>
                  <a:schemeClr val="lt1"/>
                </a:solidFill>
              </a:rPr>
            </a:br>
            <a:r>
              <a:rPr lang="pl-PL">
                <a:solidFill>
                  <a:schemeClr val="lt1"/>
                </a:solidFill>
              </a:rPr>
              <a:t>Komunikacja w humanistyce i naukach społecznych a przyszłość monografii w otwartym dostępie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34" name="Google Shape;34;p2"/>
          <p:cNvGrpSpPr/>
          <p:nvPr/>
        </p:nvGrpSpPr>
        <p:grpSpPr>
          <a:xfrm>
            <a:off x="4194313" y="3966290"/>
            <a:ext cx="6493531" cy="940902"/>
            <a:chOff x="5990015" y="4450097"/>
            <a:chExt cx="4697829" cy="940902"/>
          </a:xfrm>
        </p:grpSpPr>
        <p:sp>
          <p:nvSpPr>
            <p:cNvPr id="35" name="Google Shape;35;p2"/>
            <p:cNvSpPr/>
            <p:nvPr/>
          </p:nvSpPr>
          <p:spPr>
            <a:xfrm>
              <a:off x="5990015" y="4548840"/>
              <a:ext cx="4697829" cy="842159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 txBox="1"/>
            <p:nvPr/>
          </p:nvSpPr>
          <p:spPr>
            <a:xfrm>
              <a:off x="5990015" y="4450097"/>
              <a:ext cx="4697829" cy="929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2160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pl-PL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Marta Błaszczyńska (Centrum Humanistyki Cyfrowej IBL PAN)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800"/>
                <a:buFont typeface="Calibri"/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pl-PL" sz="1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Prezentacja przygotowana we współpracy z dr. Maciejem Marylem i dr Magdaleną Wnuk (IBL PAN)</a:t>
              </a:r>
              <a:endPara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7" name="Google Shape;3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762130"/>
            <a:ext cx="12192000" cy="109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7773e6a51_0_465"/>
          <p:cNvSpPr txBox="1">
            <a:spLocks noGrp="1"/>
          </p:cNvSpPr>
          <p:nvPr>
            <p:ph type="title"/>
          </p:nvPr>
        </p:nvSpPr>
        <p:spPr>
          <a:xfrm>
            <a:off x="604027" y="1196752"/>
            <a:ext cx="10972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Konferencja TRIPLE 22-24 listopada</a:t>
            </a:r>
            <a:endParaRPr/>
          </a:p>
        </p:txBody>
      </p:sp>
      <p:sp>
        <p:nvSpPr>
          <p:cNvPr id="98" name="Google Shape;98;gf7773e6a51_0_46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pl-PL"/>
              <a:t>10</a:t>
            </a:fld>
            <a:endParaRPr/>
          </a:p>
        </p:txBody>
      </p:sp>
      <p:pic>
        <p:nvPicPr>
          <p:cNvPr id="99" name="Google Shape;99;gf7773e6a51_0_465"/>
          <p:cNvPicPr preferRelativeResize="0"/>
          <p:nvPr/>
        </p:nvPicPr>
        <p:blipFill rotWithShape="1">
          <a:blip r:embed="rId3">
            <a:alphaModFix/>
          </a:blip>
          <a:srcRect l="30428" t="7234" r="36597" b="5922"/>
          <a:stretch/>
        </p:blipFill>
        <p:spPr>
          <a:xfrm>
            <a:off x="6666450" y="201000"/>
            <a:ext cx="4157264" cy="615534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f7773e6a51_0_465"/>
          <p:cNvSpPr txBox="1"/>
          <p:nvPr/>
        </p:nvSpPr>
        <p:spPr>
          <a:xfrm>
            <a:off x="1072775" y="2049725"/>
            <a:ext cx="5478600" cy="56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5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●  wyszukiwanie projektów badawczych z pokrewnych dziedzin,</a:t>
            </a:r>
            <a:endParaRPr sz="205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5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5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●  nawiązywanie kontaktów z naukowcami o podobnych zainteresowaniach,</a:t>
            </a:r>
            <a:endParaRPr sz="205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5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5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●  crowdfunding dla nauki – czy jest etyczny? czy jest potrzebny? jak go realizować?</a:t>
            </a:r>
            <a:endParaRPr sz="205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5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5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●  </a:t>
            </a:r>
            <a:r>
              <a:rPr lang="pl-PL" sz="2050" b="1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modele biznesowe wspierające otwartą naukę w humanistyce</a:t>
            </a:r>
            <a:r>
              <a:rPr lang="pl-PL" sz="205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205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5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4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Rejestracja online (platforma Zoom)</a:t>
            </a:r>
            <a:endParaRPr sz="244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4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4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4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7773e6a51_0_256"/>
          <p:cNvSpPr txBox="1">
            <a:spLocks noGrp="1"/>
          </p:cNvSpPr>
          <p:nvPr>
            <p:ph type="title"/>
          </p:nvPr>
        </p:nvSpPr>
        <p:spPr>
          <a:xfrm>
            <a:off x="604033" y="976200"/>
            <a:ext cx="109728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/>
              <a:t>Newsletter i portal OPERAS-PL</a:t>
            </a:r>
            <a:endParaRPr/>
          </a:p>
        </p:txBody>
      </p:sp>
      <p:sp>
        <p:nvSpPr>
          <p:cNvPr id="106" name="Google Shape;106;gf7773e6a51_0_256"/>
          <p:cNvSpPr txBox="1">
            <a:spLocks noGrp="1"/>
          </p:cNvSpPr>
          <p:nvPr>
            <p:ph type="body" idx="1"/>
          </p:nvPr>
        </p:nvSpPr>
        <p:spPr>
          <a:xfrm>
            <a:off x="604033" y="2048850"/>
            <a:ext cx="10972800" cy="4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7024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2060"/>
              </a:buClr>
              <a:buSzPct val="86773"/>
              <a:buChar char="➔"/>
            </a:pPr>
            <a:r>
              <a:rPr lang="pl-PL" sz="3024"/>
              <a:t>Infrastruktury badawcze dla nauk HS, </a:t>
            </a:r>
            <a:endParaRPr sz="3024"/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pl-PL" sz="3024"/>
              <a:t>w szczególności usługi OPERAS.</a:t>
            </a:r>
            <a:endParaRPr sz="3024"/>
          </a:p>
          <a:p>
            <a:pPr marL="457200" lvl="0" indent="-3702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2060"/>
              </a:buClr>
              <a:buSzPct val="86773"/>
              <a:buChar char="➔"/>
            </a:pPr>
            <a:r>
              <a:rPr lang="pl-PL" sz="3024"/>
              <a:t>Innowacyjne publikacje naukowe.</a:t>
            </a:r>
            <a:endParaRPr sz="3024"/>
          </a:p>
          <a:p>
            <a:pPr marL="457200" lvl="0" indent="-3702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2060"/>
              </a:buClr>
              <a:buSzPct val="86773"/>
              <a:buChar char="➔"/>
            </a:pPr>
            <a:r>
              <a:rPr lang="pl-PL" sz="3024"/>
              <a:t>Projekty humanistyki cyfrowej.</a:t>
            </a:r>
            <a:endParaRPr sz="3024"/>
          </a:p>
          <a:p>
            <a:pPr marL="457200" lvl="0" indent="-3702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2060"/>
              </a:buClr>
              <a:buSzPct val="86773"/>
              <a:buChar char="➔"/>
            </a:pPr>
            <a:r>
              <a:rPr lang="pl-PL" sz="3024"/>
              <a:t>Dobre praktyki (deponowanie, </a:t>
            </a:r>
            <a:endParaRPr sz="3024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024"/>
              <a:t>zarządzanie danymi, crowdfunding </a:t>
            </a:r>
            <a:endParaRPr sz="3024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024"/>
              <a:t>w nauce, kompetencje cyfrowe) </a:t>
            </a:r>
            <a:endParaRPr sz="3024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024"/>
              <a:t>dla HS.</a:t>
            </a:r>
            <a:endParaRPr sz="3024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400" u="sng">
                <a:solidFill>
                  <a:schemeClr val="hlink"/>
                </a:solidFill>
                <a:hlinkClick r:id="rId3"/>
              </a:rPr>
              <a:t>https://operas.pl/</a:t>
            </a:r>
            <a:endParaRPr sz="3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7" name="Google Shape;107;gf7773e6a51_0_2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1575" y="1136963"/>
            <a:ext cx="5440075" cy="458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7773e6a51_0_261"/>
          <p:cNvSpPr txBox="1">
            <a:spLocks noGrp="1"/>
          </p:cNvSpPr>
          <p:nvPr>
            <p:ph type="title"/>
          </p:nvPr>
        </p:nvSpPr>
        <p:spPr>
          <a:xfrm>
            <a:off x="477593" y="579677"/>
            <a:ext cx="10972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u="sng">
                <a:solidFill>
                  <a:schemeClr val="hlink"/>
                </a:solidFill>
                <a:hlinkClick r:id="rId3"/>
              </a:rPr>
              <a:t>Polityka otwartości</a:t>
            </a:r>
            <a:r>
              <a:rPr lang="pl-PL"/>
              <a:t> w IBL PAN</a:t>
            </a:r>
            <a:endParaRPr/>
          </a:p>
        </p:txBody>
      </p:sp>
      <p:pic>
        <p:nvPicPr>
          <p:cNvPr id="113" name="Google Shape;113;gf7773e6a51_0_261"/>
          <p:cNvPicPr preferRelativeResize="0"/>
          <p:nvPr/>
        </p:nvPicPr>
        <p:blipFill rotWithShape="1">
          <a:blip r:embed="rId4">
            <a:alphaModFix/>
          </a:blip>
          <a:srcRect l="7417" t="4712" r="16269" b="13192"/>
          <a:stretch/>
        </p:blipFill>
        <p:spPr>
          <a:xfrm>
            <a:off x="2681900" y="1722675"/>
            <a:ext cx="7777499" cy="470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f7773e6a51_0_359"/>
          <p:cNvSpPr txBox="1">
            <a:spLocks noGrp="1"/>
          </p:cNvSpPr>
          <p:nvPr>
            <p:ph type="body" idx="1"/>
          </p:nvPr>
        </p:nvSpPr>
        <p:spPr>
          <a:xfrm>
            <a:off x="604033" y="1196751"/>
            <a:ext cx="10972800" cy="49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33452"/>
              <a:buFont typeface="Arial"/>
              <a:buNone/>
            </a:pPr>
            <a:r>
              <a:rPr lang="pl-PL" sz="3288" b="1"/>
              <a:t>Laboratorium dla innowacji </a:t>
            </a:r>
            <a:endParaRPr sz="3288" b="1"/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33452"/>
              <a:buFont typeface="Arial"/>
              <a:buNone/>
            </a:pPr>
            <a:r>
              <a:rPr lang="pl-PL" sz="3288" b="1"/>
              <a:t>w komunikacji naukowej </a:t>
            </a:r>
            <a:endParaRPr sz="3288" b="1"/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33452"/>
              <a:buFont typeface="Arial"/>
              <a:buNone/>
            </a:pPr>
            <a:r>
              <a:rPr lang="pl-PL" sz="3288" b="1"/>
              <a:t>nauk HS</a:t>
            </a:r>
            <a:endParaRPr sz="3288" b="1"/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b="1">
              <a:solidFill>
                <a:srgbClr val="AA0A2D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43137"/>
              <a:buFont typeface="Arial"/>
              <a:buNone/>
            </a:pPr>
            <a:r>
              <a:rPr lang="pl-PL" sz="2550" b="1">
                <a:solidFill>
                  <a:srgbClr val="AA0A2D"/>
                </a:solidFill>
              </a:rPr>
              <a:t>Cel: </a:t>
            </a:r>
            <a:endParaRPr sz="2550" b="1">
              <a:solidFill>
                <a:srgbClr val="AA0A2D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43137"/>
              <a:buFont typeface="Arial"/>
              <a:buNone/>
            </a:pPr>
            <a:r>
              <a:rPr lang="pl-PL" sz="2550"/>
              <a:t>Konceptualizacja, </a:t>
            </a:r>
            <a:endParaRPr sz="2550"/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43137"/>
              <a:buFont typeface="Arial"/>
              <a:buNone/>
            </a:pPr>
            <a:r>
              <a:rPr lang="pl-PL" sz="2550"/>
              <a:t>implementacja, ewaluacja </a:t>
            </a:r>
            <a:endParaRPr sz="2550"/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43137"/>
              <a:buFont typeface="Arial"/>
              <a:buNone/>
            </a:pPr>
            <a:r>
              <a:rPr lang="pl-PL" sz="2550"/>
              <a:t>i udostępnianie nowych rozwiązań </a:t>
            </a:r>
            <a:endParaRPr sz="2550"/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43137"/>
              <a:buFont typeface="Arial"/>
              <a:buNone/>
            </a:pPr>
            <a:r>
              <a:rPr lang="pl-PL" sz="2550"/>
              <a:t>i usług dla europejskiego konsorcjum </a:t>
            </a:r>
            <a:endParaRPr sz="2550"/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43137"/>
              <a:buFont typeface="Arial"/>
              <a:buNone/>
            </a:pPr>
            <a:r>
              <a:rPr lang="pl-PL" sz="2550"/>
              <a:t>OPERAS.</a:t>
            </a:r>
            <a:endParaRPr sz="2550"/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5000"/>
              <a:buNone/>
            </a:pPr>
            <a:endParaRPr/>
          </a:p>
        </p:txBody>
      </p:sp>
      <p:sp>
        <p:nvSpPr>
          <p:cNvPr id="119" name="Google Shape;119;gf7773e6a51_0_359"/>
          <p:cNvSpPr txBox="1">
            <a:spLocks noGrp="1"/>
          </p:cNvSpPr>
          <p:nvPr>
            <p:ph type="title"/>
          </p:nvPr>
        </p:nvSpPr>
        <p:spPr>
          <a:xfrm>
            <a:off x="441842" y="332650"/>
            <a:ext cx="10972800" cy="10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/>
              <a:t>OPERAS Lab</a:t>
            </a:r>
            <a:endParaRPr/>
          </a:p>
        </p:txBody>
      </p:sp>
      <p:pic>
        <p:nvPicPr>
          <p:cNvPr id="120" name="Google Shape;120;gf7773e6a51_0_3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7125" y="1017050"/>
            <a:ext cx="6579950" cy="48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7773e6a51_0_370"/>
          <p:cNvSpPr txBox="1">
            <a:spLocks noGrp="1"/>
          </p:cNvSpPr>
          <p:nvPr>
            <p:ph type="title"/>
          </p:nvPr>
        </p:nvSpPr>
        <p:spPr>
          <a:xfrm>
            <a:off x="657433" y="51855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l-PL"/>
              <a:t>OPERAS-PL będzie:</a:t>
            </a:r>
            <a:endParaRPr/>
          </a:p>
        </p:txBody>
      </p:sp>
      <p:sp>
        <p:nvSpPr>
          <p:cNvPr id="126" name="Google Shape;126;gf7773e6a51_0_370"/>
          <p:cNvSpPr txBox="1">
            <a:spLocks noGrp="1"/>
          </p:cNvSpPr>
          <p:nvPr>
            <p:ph type="body" idx="1"/>
          </p:nvPr>
        </p:nvSpPr>
        <p:spPr>
          <a:xfrm>
            <a:off x="657425" y="1314675"/>
            <a:ext cx="10752900" cy="3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275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900"/>
              <a:buChar char="●"/>
            </a:pPr>
            <a:r>
              <a:rPr lang="pl-PL" sz="2900" b="1">
                <a:solidFill>
                  <a:srgbClr val="AA0A2D"/>
                </a:solidFill>
              </a:rPr>
              <a:t>Łącznikiem</a:t>
            </a:r>
            <a:r>
              <a:rPr lang="pl-PL" sz="2900"/>
              <a:t> pomiędzy różnymi partnerami w obszarze HS: instytucjami naukowymi, wydawcami, bibliotekami, operatorami infrastruktur badawczych i </a:t>
            </a:r>
            <a:r>
              <a:rPr lang="pl-PL" sz="29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badacz(k)ami</a:t>
            </a:r>
            <a:r>
              <a:rPr lang="pl-PL" sz="2900"/>
              <a:t>.</a:t>
            </a:r>
            <a:endParaRPr sz="2900"/>
          </a:p>
          <a:p>
            <a:pPr marL="457200" lvl="0" indent="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900"/>
          </a:p>
          <a:p>
            <a:pPr marL="457200" lvl="0" indent="-412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pl-PL" sz="2900" b="1">
                <a:solidFill>
                  <a:srgbClr val="AA0A2D"/>
                </a:solidFill>
              </a:rPr>
              <a:t>Hubem</a:t>
            </a:r>
            <a:r>
              <a:rPr lang="pl-PL" sz="2900">
                <a:solidFill>
                  <a:srgbClr val="AA0A2D"/>
                </a:solidFill>
              </a:rPr>
              <a:t> </a:t>
            </a:r>
            <a:r>
              <a:rPr lang="pl-PL" sz="2900" b="1">
                <a:solidFill>
                  <a:srgbClr val="AA0A2D"/>
                </a:solidFill>
              </a:rPr>
              <a:t>wiedzy</a:t>
            </a:r>
            <a:r>
              <a:rPr lang="pl-PL" sz="2900" b="1"/>
              <a:t> </a:t>
            </a:r>
            <a:r>
              <a:rPr lang="pl-PL" sz="2900"/>
              <a:t>o infrastrukturach badawczych, narzędziach cyfrowych i modelach finansowania komunikacji naukowej dla HS </a:t>
            </a:r>
            <a:endParaRPr sz="2900"/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900"/>
              <a:t>w Polsce i w Europie. </a:t>
            </a:r>
            <a:endParaRPr sz="2900"/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457200" lvl="0" indent="-412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pl-PL" sz="2900" b="1">
                <a:solidFill>
                  <a:srgbClr val="AA0A2D"/>
                </a:solidFill>
              </a:rPr>
              <a:t>Laboratorium</a:t>
            </a:r>
            <a:r>
              <a:rPr lang="pl-PL" sz="2900">
                <a:solidFill>
                  <a:srgbClr val="AA0A2D"/>
                </a:solidFill>
              </a:rPr>
              <a:t> </a:t>
            </a:r>
            <a:r>
              <a:rPr lang="pl-PL" sz="2900" b="1">
                <a:solidFill>
                  <a:srgbClr val="AA0A2D"/>
                </a:solidFill>
              </a:rPr>
              <a:t>innowacji</a:t>
            </a:r>
            <a:r>
              <a:rPr lang="pl-PL" sz="2900" b="1"/>
              <a:t> </a:t>
            </a:r>
            <a:r>
              <a:rPr lang="pl-PL" sz="2900"/>
              <a:t>w komunikacji naukowej (ze szczególnym uwzględnieniem edycji naukowych) - badanie innowacji </a:t>
            </a:r>
            <a:endParaRPr sz="2900"/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900"/>
              <a:t>i opracowywanie prototypów innowacyjnych usług czy narzędzi.</a:t>
            </a:r>
            <a:endParaRPr sz="2900"/>
          </a:p>
          <a:p>
            <a:pPr marL="0" lvl="0" indent="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300"/>
          </a:p>
          <a:p>
            <a:pPr marL="0" lvl="0" indent="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3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5" descr="A close-up of a black and white piano keys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"/>
          <p:cNvSpPr/>
          <p:nvPr/>
        </p:nvSpPr>
        <p:spPr>
          <a:xfrm>
            <a:off x="0" y="870999"/>
            <a:ext cx="8338930" cy="3454400"/>
          </a:xfrm>
          <a:prstGeom prst="rect">
            <a:avLst/>
          </a:prstGeom>
          <a:solidFill>
            <a:srgbClr val="78AC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 txBox="1"/>
          <p:nvPr/>
        </p:nvSpPr>
        <p:spPr>
          <a:xfrm>
            <a:off x="-856648" y="-49088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373" y="1591178"/>
            <a:ext cx="6938735" cy="17836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" name="Google Shape;136;p5"/>
          <p:cNvGrpSpPr/>
          <p:nvPr/>
        </p:nvGrpSpPr>
        <p:grpSpPr>
          <a:xfrm>
            <a:off x="5073566" y="3746703"/>
            <a:ext cx="4341419" cy="1157391"/>
            <a:chOff x="567668" y="3019528"/>
            <a:chExt cx="4341419" cy="1157391"/>
          </a:xfrm>
        </p:grpSpPr>
        <p:sp>
          <p:nvSpPr>
            <p:cNvPr id="137" name="Google Shape;137;p5"/>
            <p:cNvSpPr/>
            <p:nvPr/>
          </p:nvSpPr>
          <p:spPr>
            <a:xfrm>
              <a:off x="567668" y="3019528"/>
              <a:ext cx="4334532" cy="1157391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567669" y="3406441"/>
              <a:ext cx="4341418" cy="3877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91425" bIns="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pl-PL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Dziękuję za uwagę</a:t>
              </a:r>
              <a:endParaRPr/>
            </a:p>
          </p:txBody>
        </p:sp>
      </p:grpSp>
      <p:pic>
        <p:nvPicPr>
          <p:cNvPr id="139" name="Google Shape;13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762130"/>
            <a:ext cx="12192000" cy="109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f7773e6a51_0_108"/>
          <p:cNvSpPr txBox="1">
            <a:spLocks noGrp="1"/>
          </p:cNvSpPr>
          <p:nvPr>
            <p:ph type="title"/>
          </p:nvPr>
        </p:nvSpPr>
        <p:spPr>
          <a:xfrm>
            <a:off x="604027" y="1196752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3700"/>
              <a:t>Publikowanie w naukach HS – wyniki wywiadów</a:t>
            </a:r>
            <a:endParaRPr/>
          </a:p>
        </p:txBody>
      </p:sp>
      <p:sp>
        <p:nvSpPr>
          <p:cNvPr id="43" name="Google Shape;43;gf7773e6a51_0_108"/>
          <p:cNvSpPr txBox="1">
            <a:spLocks noGrp="1"/>
          </p:cNvSpPr>
          <p:nvPr>
            <p:ph type="body" idx="1"/>
          </p:nvPr>
        </p:nvSpPr>
        <p:spPr>
          <a:xfrm>
            <a:off x="604033" y="2611000"/>
            <a:ext cx="10972800" cy="3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19100" algn="l" rtl="0">
              <a:spcBef>
                <a:spcPts val="360"/>
              </a:spcBef>
              <a:spcAft>
                <a:spcPts val="0"/>
              </a:spcAft>
              <a:buClr>
                <a:srgbClr val="662060"/>
              </a:buClr>
              <a:buSzPts val="3000"/>
              <a:buChar char="★"/>
            </a:pPr>
            <a:r>
              <a:rPr lang="pl-PL" sz="3000"/>
              <a:t>Wielojęzyczność, lokalność prowadzonych badań</a:t>
            </a:r>
            <a:endParaRPr sz="30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3000"/>
          </a:p>
          <a:p>
            <a:pPr marL="457200" lvl="0" indent="-419100" algn="l" rtl="0">
              <a:spcBef>
                <a:spcPts val="360"/>
              </a:spcBef>
              <a:spcAft>
                <a:spcPts val="0"/>
              </a:spcAft>
              <a:buClr>
                <a:srgbClr val="662060"/>
              </a:buClr>
              <a:buSzPts val="3000"/>
              <a:buChar char="★"/>
            </a:pPr>
            <a:r>
              <a:rPr lang="pl-PL" sz="3000"/>
              <a:t>Monografia “królową nauk humanistycznych” </a:t>
            </a:r>
            <a:br>
              <a:rPr lang="pl-PL" sz="3000"/>
            </a:br>
            <a:r>
              <a:rPr lang="pl-PL" sz="3000"/>
              <a:t>i znaczenie pracy interpretacyjnej</a:t>
            </a:r>
            <a:endParaRPr sz="30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2060"/>
              </a:buClr>
              <a:buSzPts val="3000"/>
              <a:buChar char="★"/>
            </a:pPr>
            <a:r>
              <a:rPr lang="pl-PL" sz="3000"/>
              <a:t>Niejasna kwestia prestiżu OA</a:t>
            </a:r>
            <a:endParaRPr sz="3000"/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2060"/>
              </a:buClr>
              <a:buSzPts val="3000"/>
              <a:buChar char="★"/>
            </a:pPr>
            <a:r>
              <a:rPr lang="pl-PL" sz="3000"/>
              <a:t>Modele finansowania a opłaty za otwarty dostęp</a:t>
            </a: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3000"/>
          </a:p>
        </p:txBody>
      </p:sp>
      <p:pic>
        <p:nvPicPr>
          <p:cNvPr id="44" name="Google Shape;44;gf7773e6a51_0_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6550" y="2992275"/>
            <a:ext cx="3780624" cy="1981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f7773e6a51_0_126"/>
          <p:cNvSpPr txBox="1">
            <a:spLocks noGrp="1"/>
          </p:cNvSpPr>
          <p:nvPr>
            <p:ph type="title"/>
          </p:nvPr>
        </p:nvSpPr>
        <p:spPr>
          <a:xfrm>
            <a:off x="604033" y="1196750"/>
            <a:ext cx="105408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157142"/>
              <a:buFont typeface="Calibri"/>
              <a:buNone/>
            </a:pPr>
            <a:r>
              <a:rPr lang="pl-PL"/>
              <a:t> </a:t>
            </a:r>
            <a:endParaRPr/>
          </a:p>
        </p:txBody>
      </p:sp>
      <p:sp>
        <p:nvSpPr>
          <p:cNvPr id="50" name="Google Shape;50;gf7773e6a51_0_126"/>
          <p:cNvSpPr txBox="1">
            <a:spLocks noGrp="1"/>
          </p:cNvSpPr>
          <p:nvPr>
            <p:ph type="body" idx="1"/>
          </p:nvPr>
        </p:nvSpPr>
        <p:spPr>
          <a:xfrm>
            <a:off x="604033" y="2875399"/>
            <a:ext cx="10972800" cy="32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l-PL"/>
              <a:t> </a:t>
            </a:r>
            <a:endParaRPr/>
          </a:p>
        </p:txBody>
      </p:sp>
      <p:pic>
        <p:nvPicPr>
          <p:cNvPr id="51" name="Google Shape;51;gf7773e6a51_0_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7773e6a51_0_132"/>
          <p:cNvSpPr txBox="1">
            <a:spLocks noGrp="1"/>
          </p:cNvSpPr>
          <p:nvPr>
            <p:ph type="title"/>
          </p:nvPr>
        </p:nvSpPr>
        <p:spPr>
          <a:xfrm>
            <a:off x="604033" y="987250"/>
            <a:ext cx="10972800" cy="1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4400"/>
              <a:buFont typeface="Calibri"/>
              <a:buNone/>
            </a:pPr>
            <a:r>
              <a:rPr lang="pl-PL"/>
              <a:t>Jakich usług </a:t>
            </a:r>
            <a:r>
              <a:rPr lang="pl-PL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potrzebują</a:t>
            </a:r>
            <a:r>
              <a:rPr lang="pl-PL"/>
              <a:t> badacze i badaczki HS w swojej pracy badawczej?</a:t>
            </a:r>
            <a:endParaRPr/>
          </a:p>
        </p:txBody>
      </p:sp>
      <p:sp>
        <p:nvSpPr>
          <p:cNvPr id="57" name="Google Shape;57;gf7773e6a51_0_132"/>
          <p:cNvSpPr txBox="1">
            <a:spLocks noGrp="1"/>
          </p:cNvSpPr>
          <p:nvPr>
            <p:ph type="body" idx="1"/>
          </p:nvPr>
        </p:nvSpPr>
        <p:spPr>
          <a:xfrm>
            <a:off x="604033" y="3429000"/>
            <a:ext cx="10972800" cy="26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/>
              <a:t> </a:t>
            </a:r>
            <a:endParaRPr/>
          </a:p>
        </p:txBody>
      </p:sp>
      <p:pic>
        <p:nvPicPr>
          <p:cNvPr id="58" name="Google Shape;58;gf7773e6a51_0_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133" y="2660400"/>
            <a:ext cx="8229600" cy="2945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f7773e6a51_0_230"/>
          <p:cNvSpPr txBox="1">
            <a:spLocks noGrp="1"/>
          </p:cNvSpPr>
          <p:nvPr>
            <p:ph type="title"/>
          </p:nvPr>
        </p:nvSpPr>
        <p:spPr>
          <a:xfrm>
            <a:off x="805369" y="1196752"/>
            <a:ext cx="146304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Modele biznesowe oparte na współpracy </a:t>
            </a:r>
            <a:endParaRPr/>
          </a:p>
        </p:txBody>
      </p:sp>
      <p:sp>
        <p:nvSpPr>
          <p:cNvPr id="64" name="Google Shape;64;gf7773e6a51_0_230"/>
          <p:cNvSpPr txBox="1">
            <a:spLocks noGrp="1"/>
          </p:cNvSpPr>
          <p:nvPr>
            <p:ph type="body" idx="1"/>
          </p:nvPr>
        </p:nvSpPr>
        <p:spPr>
          <a:xfrm>
            <a:off x="805369" y="2492896"/>
            <a:ext cx="14630400" cy="362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8150" algn="l" rtl="0">
              <a:spcBef>
                <a:spcPts val="360"/>
              </a:spcBef>
              <a:spcAft>
                <a:spcPts val="0"/>
              </a:spcAft>
              <a:buClr>
                <a:srgbClr val="662060"/>
              </a:buClr>
              <a:buSzPts val="3300"/>
              <a:buChar char="★"/>
            </a:pPr>
            <a:r>
              <a:rPr lang="pl-PL" sz="2700"/>
              <a:t>Grupa robocza </a:t>
            </a:r>
            <a:r>
              <a:rPr lang="pl-PL" sz="2700" u="sng">
                <a:solidFill>
                  <a:schemeClr val="hlink"/>
                </a:solidFill>
                <a:hlinkClick r:id="rId3"/>
              </a:rPr>
              <a:t>Business Models Special Interest Group</a:t>
            </a:r>
            <a:r>
              <a:rPr lang="pl-PL" sz="2700"/>
              <a:t> – </a:t>
            </a:r>
            <a:endParaRPr sz="27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pl-PL" sz="2700"/>
              <a:t>ankieta dla wydawnictw nt. modeli open access opartych </a:t>
            </a:r>
            <a:r>
              <a:rPr lang="pl-PL" sz="27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na współpracy</a:t>
            </a:r>
            <a:r>
              <a:rPr lang="pl-PL" sz="2700"/>
              <a:t> </a:t>
            </a:r>
            <a:endParaRPr sz="27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pl-PL" sz="2700"/>
              <a:t>(polegających na współdzieleniu informacji, funduszy i infrastruktury)</a:t>
            </a:r>
            <a:endParaRPr sz="27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700"/>
          </a:p>
          <a:p>
            <a:pPr marL="457200" lvl="0" indent="-438150" algn="l" rtl="0">
              <a:spcBef>
                <a:spcPts val="360"/>
              </a:spcBef>
              <a:spcAft>
                <a:spcPts val="0"/>
              </a:spcAft>
              <a:buClr>
                <a:srgbClr val="662060"/>
              </a:buClr>
              <a:buSzPts val="3300"/>
              <a:buChar char="★"/>
            </a:pPr>
            <a:r>
              <a:rPr lang="pl-PL" sz="2700"/>
              <a:t>Wstępne wyniki opublikowane w raporcie </a:t>
            </a:r>
            <a:endParaRPr sz="27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pl-PL" sz="2700"/>
              <a:t>“</a:t>
            </a:r>
            <a:r>
              <a:rPr lang="pl-PL" sz="2700" u="sng">
                <a:solidFill>
                  <a:schemeClr val="hlink"/>
                </a:solidFill>
                <a:hlinkClick r:id="rId4"/>
              </a:rPr>
              <a:t>OPERAS Business Models White Paper: Collaborative models for ebooks</a:t>
            </a:r>
            <a:r>
              <a:rPr lang="pl-PL" sz="2700"/>
              <a:t>”</a:t>
            </a:r>
            <a:endParaRPr sz="2700"/>
          </a:p>
        </p:txBody>
      </p:sp>
      <p:pic>
        <p:nvPicPr>
          <p:cNvPr id="65" name="Google Shape;65;gf7773e6a51_0_2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25400" y="295832"/>
            <a:ext cx="4415000" cy="186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7773e6a51_0_235"/>
          <p:cNvSpPr txBox="1">
            <a:spLocks noGrp="1"/>
          </p:cNvSpPr>
          <p:nvPr>
            <p:ph type="title"/>
          </p:nvPr>
        </p:nvSpPr>
        <p:spPr>
          <a:xfrm>
            <a:off x="788493" y="82122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/>
              <a:t>IBL PAN w OPERAS</a:t>
            </a:r>
            <a:endParaRPr/>
          </a:p>
        </p:txBody>
      </p:sp>
      <p:sp>
        <p:nvSpPr>
          <p:cNvPr id="71" name="Google Shape;71;gf7773e6a51_0_235"/>
          <p:cNvSpPr txBox="1">
            <a:spLocks noGrp="1"/>
          </p:cNvSpPr>
          <p:nvPr>
            <p:ph type="body" idx="1"/>
          </p:nvPr>
        </p:nvSpPr>
        <p:spPr>
          <a:xfrm>
            <a:off x="6225596" y="1964225"/>
            <a:ext cx="5377500" cy="3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pl-PL" sz="3300" b="1">
                <a:solidFill>
                  <a:srgbClr val="AA0A2D"/>
                </a:solidFill>
              </a:rPr>
              <a:t>OPERAS Lab</a:t>
            </a:r>
            <a:endParaRPr sz="3300" b="1">
              <a:solidFill>
                <a:srgbClr val="AA0A2D"/>
              </a:solidFill>
            </a:endParaRPr>
          </a:p>
          <a:p>
            <a:pPr marL="457200" lvl="0" indent="-4381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300"/>
              <a:buChar char="●"/>
            </a:pPr>
            <a:r>
              <a:rPr lang="pl-PL" sz="3300"/>
              <a:t>rozwijanie innowacyjnych form komunikacji naukowej</a:t>
            </a:r>
            <a:endParaRPr sz="3300"/>
          </a:p>
          <a:p>
            <a:pPr marL="45720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pl-PL" sz="3300"/>
              <a:t>badania użytkowników</a:t>
            </a:r>
            <a:endParaRPr sz="3300" b="1"/>
          </a:p>
        </p:txBody>
      </p:sp>
      <p:sp>
        <p:nvSpPr>
          <p:cNvPr id="72" name="Google Shape;72;gf7773e6a51_0_235"/>
          <p:cNvSpPr txBox="1">
            <a:spLocks noGrp="1"/>
          </p:cNvSpPr>
          <p:nvPr>
            <p:ph type="body" idx="1"/>
          </p:nvPr>
        </p:nvSpPr>
        <p:spPr>
          <a:xfrm>
            <a:off x="577696" y="1964225"/>
            <a:ext cx="5377500" cy="3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54545"/>
              <a:buNone/>
            </a:pPr>
            <a:r>
              <a:rPr lang="pl-PL" sz="3300" b="1" u="sng">
                <a:solidFill>
                  <a:schemeClr val="hlink"/>
                </a:solidFill>
                <a:hlinkClick r:id="rId3"/>
              </a:rPr>
              <a:t>OPERAS-PL</a:t>
            </a:r>
            <a:endParaRPr sz="3300" b="1">
              <a:solidFill>
                <a:srgbClr val="AA0A2D"/>
              </a:solidFill>
            </a:endParaRPr>
          </a:p>
          <a:p>
            <a:pPr marL="457200" lvl="0" indent="-42243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00000"/>
              <a:buChar char="●"/>
            </a:pPr>
            <a:r>
              <a:rPr lang="pl-PL" sz="33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udostępnianie usług OPERAS </a:t>
            </a:r>
            <a:r>
              <a:rPr lang="pl-PL" sz="33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/>
            </a:r>
            <a:br>
              <a:rPr lang="pl-PL" sz="33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</a:br>
            <a:r>
              <a:rPr lang="pl-PL" sz="33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i upowszechnianie wiedzy </a:t>
            </a:r>
            <a:r>
              <a:rPr lang="pl-PL" sz="33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/>
            </a:r>
            <a:br>
              <a:rPr lang="pl-PL" sz="33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</a:br>
            <a:r>
              <a:rPr lang="pl-PL" sz="33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o otwartej komunikacji naukowej w Polsce</a:t>
            </a:r>
            <a:endParaRPr sz="3300"/>
          </a:p>
          <a:p>
            <a:pPr marL="457200" lvl="0" indent="-42243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-PL" sz="3300"/>
              <a:t>umiędzynarodowienie polskich czasopism i wydawnictw HS</a:t>
            </a:r>
            <a:endParaRPr sz="3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f7773e6a51_0_246"/>
          <p:cNvSpPr txBox="1">
            <a:spLocks noGrp="1"/>
          </p:cNvSpPr>
          <p:nvPr>
            <p:ph type="title"/>
          </p:nvPr>
        </p:nvSpPr>
        <p:spPr>
          <a:xfrm>
            <a:off x="604033" y="987250"/>
            <a:ext cx="10972800" cy="12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4400"/>
              <a:buFont typeface="Calibri"/>
              <a:buNone/>
            </a:pPr>
            <a:r>
              <a:rPr lang="pl-PL"/>
              <a:t>Jakie usługi rozwija </a:t>
            </a:r>
            <a:r>
              <a:rPr lang="pl-PL" u="sng">
                <a:solidFill>
                  <a:schemeClr val="hlink"/>
                </a:solidFill>
                <a:hlinkClick r:id="rId3"/>
              </a:rPr>
              <a:t>OPERAS</a:t>
            </a:r>
            <a:r>
              <a:rPr lang="pl-PL"/>
              <a:t>?</a:t>
            </a:r>
            <a:endParaRPr/>
          </a:p>
        </p:txBody>
      </p:sp>
      <p:sp>
        <p:nvSpPr>
          <p:cNvPr id="78" name="Google Shape;78;gf7773e6a51_0_246"/>
          <p:cNvSpPr txBox="1">
            <a:spLocks noGrp="1"/>
          </p:cNvSpPr>
          <p:nvPr>
            <p:ph type="body" idx="1"/>
          </p:nvPr>
        </p:nvSpPr>
        <p:spPr>
          <a:xfrm>
            <a:off x="304800" y="2371500"/>
            <a:ext cx="11582400" cy="3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2060"/>
              </a:buClr>
              <a:buSzPts val="1611"/>
              <a:buChar char="●"/>
            </a:pPr>
            <a:r>
              <a:rPr lang="pl-PL" sz="2440" b="1">
                <a:solidFill>
                  <a:srgbClr val="AA0A2D"/>
                </a:solidFill>
              </a:rPr>
              <a:t>Odkrywanie.</a:t>
            </a:r>
            <a:r>
              <a:rPr lang="pl-PL" sz="2440" b="1"/>
              <a:t> </a:t>
            </a:r>
            <a:r>
              <a:rPr lang="pl-PL" sz="2440"/>
              <a:t>Platforma integrująca europejskie zasoby OA (</a:t>
            </a:r>
            <a:r>
              <a:rPr lang="pl-PL" sz="2440" b="1">
                <a:solidFill>
                  <a:srgbClr val="AA0A2D"/>
                </a:solidFill>
              </a:rPr>
              <a:t>GOTRIPLE</a:t>
            </a:r>
            <a:r>
              <a:rPr lang="pl-PL" sz="2440"/>
              <a:t>)</a:t>
            </a:r>
            <a:endParaRPr sz="244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40"/>
          </a:p>
          <a:p>
            <a:pPr marL="457200" lvl="0" indent="-330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2060"/>
              </a:buClr>
              <a:buSzPts val="1611"/>
              <a:buChar char="●"/>
            </a:pPr>
            <a:r>
              <a:rPr lang="pl-PL" sz="2440" b="1">
                <a:solidFill>
                  <a:srgbClr val="AA0A2D"/>
                </a:solidFill>
              </a:rPr>
              <a:t>Certyfikacja.</a:t>
            </a:r>
            <a:r>
              <a:rPr lang="pl-PL" sz="2440" b="1"/>
              <a:t> </a:t>
            </a:r>
            <a:r>
              <a:rPr lang="pl-PL" sz="2440"/>
              <a:t>Kontrola jakości publikacji OA (wspólnie z </a:t>
            </a:r>
            <a:r>
              <a:rPr lang="pl-PL" sz="2440" b="1">
                <a:solidFill>
                  <a:srgbClr val="AA0A2D"/>
                </a:solidFill>
              </a:rPr>
              <a:t>DOAB</a:t>
            </a:r>
            <a:r>
              <a:rPr lang="pl-PL" sz="2440"/>
              <a:t>)</a:t>
            </a:r>
            <a:endParaRPr sz="244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40"/>
          </a:p>
          <a:p>
            <a:pPr marL="457200" lvl="0" indent="-330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2060"/>
              </a:buClr>
              <a:buSzPts val="1611"/>
              <a:buChar char="●"/>
            </a:pPr>
            <a:r>
              <a:rPr lang="pl-PL" sz="2440" b="1">
                <a:solidFill>
                  <a:srgbClr val="AA0A2D"/>
                </a:solidFill>
              </a:rPr>
              <a:t>Katalog usług wydawniczych</a:t>
            </a:r>
            <a:r>
              <a:rPr lang="pl-PL" sz="2440" b="1"/>
              <a:t> </a:t>
            </a:r>
            <a:r>
              <a:rPr lang="pl-PL" sz="2440"/>
              <a:t>partnerów OPERAS (</a:t>
            </a:r>
            <a:r>
              <a:rPr lang="pl-PL" sz="2440" b="1">
                <a:solidFill>
                  <a:srgbClr val="AA0A2D"/>
                </a:solidFill>
              </a:rPr>
              <a:t>Publishing Service Portal</a:t>
            </a:r>
            <a:r>
              <a:rPr lang="pl-PL" sz="2440" b="1"/>
              <a:t>)</a:t>
            </a:r>
            <a:endParaRPr sz="2440" b="1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40" b="1"/>
          </a:p>
          <a:p>
            <a:pPr marL="457200" lvl="0" indent="-330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2060"/>
              </a:buClr>
              <a:buSzPts val="1611"/>
              <a:buChar char="●"/>
            </a:pPr>
            <a:r>
              <a:rPr lang="pl-PL" sz="2440" b="1">
                <a:solidFill>
                  <a:srgbClr val="AA0A2D"/>
                </a:solidFill>
              </a:rPr>
              <a:t>Statystyki</a:t>
            </a:r>
            <a:r>
              <a:rPr lang="pl-PL" sz="2440" b="1"/>
              <a:t> </a:t>
            </a:r>
            <a:r>
              <a:rPr lang="pl-PL" sz="2440"/>
              <a:t>cytowań i wpływu monografii HS (</a:t>
            </a:r>
            <a:r>
              <a:rPr lang="pl-PL" sz="2440" b="1">
                <a:solidFill>
                  <a:srgbClr val="AA0A2D"/>
                </a:solidFill>
              </a:rPr>
              <a:t>Metrics service</a:t>
            </a:r>
            <a:r>
              <a:rPr lang="pl-PL" sz="2440"/>
              <a:t>)</a:t>
            </a:r>
            <a:endParaRPr sz="244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40"/>
          </a:p>
          <a:p>
            <a:pPr marL="457200" lvl="0" indent="-330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2060"/>
              </a:buClr>
              <a:buSzPts val="1611"/>
              <a:buChar char="●"/>
            </a:pPr>
            <a:r>
              <a:rPr lang="pl-PL" sz="2440" b="1">
                <a:solidFill>
                  <a:srgbClr val="AA0A2D"/>
                </a:solidFill>
              </a:rPr>
              <a:t>Nauka dla społeczeństwa</a:t>
            </a:r>
            <a:r>
              <a:rPr lang="pl-PL" sz="2440" b="1"/>
              <a:t> </a:t>
            </a:r>
            <a:r>
              <a:rPr lang="pl-PL" sz="2440"/>
              <a:t>- Sieć blogów naukowych i działania społecznościowe w oparciu o platformę </a:t>
            </a:r>
            <a:r>
              <a:rPr lang="pl-PL" sz="2440" b="1">
                <a:solidFill>
                  <a:srgbClr val="AA0A2D"/>
                </a:solidFill>
              </a:rPr>
              <a:t>Hypotheses</a:t>
            </a:r>
            <a:r>
              <a:rPr lang="pl-PL" sz="2440" b="1"/>
              <a:t>.</a:t>
            </a:r>
            <a:endParaRPr sz="244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7773e6a51_0_241"/>
          <p:cNvSpPr txBox="1">
            <a:spLocks noGrp="1"/>
          </p:cNvSpPr>
          <p:nvPr>
            <p:ph type="title"/>
          </p:nvPr>
        </p:nvSpPr>
        <p:spPr>
          <a:xfrm>
            <a:off x="609600" y="544525"/>
            <a:ext cx="10972800" cy="10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/>
              <a:t>Cele </a:t>
            </a:r>
            <a:r>
              <a:rPr lang="pl-PL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OPERAS-PL</a:t>
            </a:r>
            <a:endParaRPr/>
          </a:p>
        </p:txBody>
      </p:sp>
      <p:sp>
        <p:nvSpPr>
          <p:cNvPr id="84" name="Google Shape;84;gf7773e6a51_0_241"/>
          <p:cNvSpPr txBox="1">
            <a:spLocks noGrp="1"/>
          </p:cNvSpPr>
          <p:nvPr>
            <p:ph type="body" idx="1"/>
          </p:nvPr>
        </p:nvSpPr>
        <p:spPr>
          <a:xfrm>
            <a:off x="604033" y="1778675"/>
            <a:ext cx="10972800" cy="37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200" b="1">
                <a:solidFill>
                  <a:srgbClr val="AA0A2D"/>
                </a:solidFill>
              </a:rPr>
              <a:t>Cel główny: </a:t>
            </a:r>
            <a:r>
              <a:rPr lang="pl-PL" sz="2200"/>
              <a:t>Upowszechnianie usług OPERAS w kraju i łączenie krajowych zasobów z infrastrukturą europejską w ramach krajowego centrum OPERAS-PL</a:t>
            </a:r>
            <a:endParaRPr sz="2200"/>
          </a:p>
          <a:p>
            <a:pPr marL="457200" lvl="0" indent="-3683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pl-PL" sz="2200" b="1">
                <a:solidFill>
                  <a:srgbClr val="AA0A2D"/>
                </a:solidFill>
              </a:rPr>
              <a:t>Koordynacja</a:t>
            </a:r>
            <a:r>
              <a:rPr lang="pl-PL" sz="2200" b="1"/>
              <a:t> </a:t>
            </a:r>
            <a:r>
              <a:rPr lang="pl-PL" sz="2200"/>
              <a:t>działań na rzecz otwartej nauki w HS z krajowymi ośrodkami i konsorcjami;</a:t>
            </a:r>
            <a:endParaRPr sz="2200"/>
          </a:p>
          <a:p>
            <a:pPr marL="457200" lvl="0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pl-PL" sz="2200" b="1">
                <a:solidFill>
                  <a:srgbClr val="AA0A2D"/>
                </a:solidFill>
              </a:rPr>
              <a:t>Umiędzynarodowienie</a:t>
            </a:r>
            <a:r>
              <a:rPr lang="pl-PL" sz="2200"/>
              <a:t> polskich publikacji HS przez powiązanie ich z </a:t>
            </a:r>
            <a:r>
              <a:rPr lang="pl-PL" sz="2200" b="1"/>
              <a:t>EOSC</a:t>
            </a:r>
            <a:r>
              <a:rPr lang="pl-PL" sz="2200"/>
              <a:t>;</a:t>
            </a:r>
            <a:endParaRPr sz="2200"/>
          </a:p>
          <a:p>
            <a:pPr marL="457200" lvl="0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pl-PL" sz="2200" b="1">
                <a:solidFill>
                  <a:srgbClr val="AA0A2D"/>
                </a:solidFill>
              </a:rPr>
              <a:t>Udostępnianie</a:t>
            </a:r>
            <a:r>
              <a:rPr lang="pl-PL" sz="2200">
                <a:solidFill>
                  <a:srgbClr val="AA0A2D"/>
                </a:solidFill>
              </a:rPr>
              <a:t> </a:t>
            </a:r>
            <a:r>
              <a:rPr lang="pl-PL" sz="2200"/>
              <a:t>usług </a:t>
            </a:r>
            <a:r>
              <a:rPr lang="pl-PL" sz="2200" b="1"/>
              <a:t>OPERAS</a:t>
            </a:r>
            <a:r>
              <a:rPr lang="pl-PL" sz="2200"/>
              <a:t> </a:t>
            </a:r>
            <a:r>
              <a:rPr lang="pl-PL" sz="2200" b="1">
                <a:solidFill>
                  <a:srgbClr val="AA0A2D"/>
                </a:solidFill>
              </a:rPr>
              <a:t>polskim użytkownikom</a:t>
            </a:r>
            <a:r>
              <a:rPr lang="pl-PL" sz="2200"/>
              <a:t>;</a:t>
            </a:r>
            <a:endParaRPr sz="2200"/>
          </a:p>
          <a:p>
            <a:pPr marL="457200" lvl="0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pl-PL" sz="2200" b="1">
                <a:solidFill>
                  <a:srgbClr val="AA0A2D"/>
                </a:solidFill>
              </a:rPr>
              <a:t>Szkolenia i działania informacyjne</a:t>
            </a:r>
            <a:r>
              <a:rPr lang="pl-PL" sz="2200">
                <a:solidFill>
                  <a:srgbClr val="AA0A2D"/>
                </a:solidFill>
              </a:rPr>
              <a:t> </a:t>
            </a:r>
            <a:r>
              <a:rPr lang="pl-PL" sz="2200"/>
              <a:t>dla naukowców, redaktorów czasopism, wydawców.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200"/>
          </a:p>
        </p:txBody>
      </p:sp>
      <p:pic>
        <p:nvPicPr>
          <p:cNvPr id="85" name="Google Shape;85;gf7773e6a51_0_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4325" y="4197726"/>
            <a:ext cx="8352198" cy="2385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7773e6a51_0_251"/>
          <p:cNvSpPr txBox="1">
            <a:spLocks noGrp="1"/>
          </p:cNvSpPr>
          <p:nvPr>
            <p:ph type="title"/>
          </p:nvPr>
        </p:nvSpPr>
        <p:spPr>
          <a:xfrm>
            <a:off x="609600" y="598125"/>
            <a:ext cx="1158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l-PL"/>
              <a:t>Polskie publikacje na platformie GoTriple</a:t>
            </a:r>
            <a:endParaRPr/>
          </a:p>
        </p:txBody>
      </p:sp>
      <p:pic>
        <p:nvPicPr>
          <p:cNvPr id="91" name="Google Shape;91;gf7773e6a51_0_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5400" y="1547600"/>
            <a:ext cx="7353200" cy="4515000"/>
          </a:xfrm>
          <a:prstGeom prst="rect">
            <a:avLst/>
          </a:prstGeom>
          <a:noFill/>
          <a:ln w="19050" cap="flat" cmpd="sng">
            <a:solidFill>
              <a:srgbClr val="9F112A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467</Words>
  <Application>Microsoft Office PowerPoint</Application>
  <PresentationFormat>Panoramiczny</PresentationFormat>
  <Paragraphs>96</Paragraphs>
  <Slides>15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Projekty konsorcjum OPERAS  Komunikacja w humanistyce i naukach społecznych a przyszłość monografii w otwartym dostępie</vt:lpstr>
      <vt:lpstr>Publikowanie w naukach HS – wyniki wywiadów</vt:lpstr>
      <vt:lpstr> </vt:lpstr>
      <vt:lpstr>Jakich usług potrzebują badacze i badaczki HS w swojej pracy badawczej?</vt:lpstr>
      <vt:lpstr>Modele biznesowe oparte na współpracy </vt:lpstr>
      <vt:lpstr>IBL PAN w OPERAS</vt:lpstr>
      <vt:lpstr>Jakie usługi rozwija OPERAS?</vt:lpstr>
      <vt:lpstr>Cele OPERAS-PL</vt:lpstr>
      <vt:lpstr>Polskie publikacje na platformie GoTriple</vt:lpstr>
      <vt:lpstr>Konferencja TRIPLE 22-24 listopada</vt:lpstr>
      <vt:lpstr>Newsletter i portal OPERAS-PL</vt:lpstr>
      <vt:lpstr>Polityka otwartości w IBL PAN</vt:lpstr>
      <vt:lpstr>OPERAS Lab</vt:lpstr>
      <vt:lpstr>OPERAS-PL będzie: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Projekty konsorcjum OPERAS  Komunikacja w humanistyce i naukach społecznych a przyszłość monografii w otwartym dostępie</dc:title>
  <dc:creator>Microsoft Office User</dc:creator>
  <cp:lastModifiedBy>L480</cp:lastModifiedBy>
  <cp:revision>2</cp:revision>
  <dcterms:created xsi:type="dcterms:W3CDTF">2018-02-16T11:18:13Z</dcterms:created>
  <dcterms:modified xsi:type="dcterms:W3CDTF">2021-11-02T10:02:24Z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0x010100E19311BD5F77564284A822613758F241</vt:lpwstr>
  </property>
</Properties>
</file>