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17"/>
  </p:notesMasterIdLst>
  <p:handoutMasterIdLst>
    <p:handoutMasterId r:id="rId18"/>
  </p:handoutMasterIdLst>
  <p:sldIdLst>
    <p:sldId id="274" r:id="rId5"/>
    <p:sldId id="259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2" r:id="rId14"/>
    <p:sldId id="28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żbieta Licbarska" initials="LE" lastIdx="1" clrIdx="0"/>
  <p:cmAuthor id="2" name="Licbarska, Elżbieta" initials="LE" lastIdx="6" clrIdx="1">
    <p:extLst>
      <p:ext uri="{19B8F6BF-5375-455C-9EA6-DF929625EA0E}">
        <p15:presenceInfo xmlns:p15="http://schemas.microsoft.com/office/powerpoint/2012/main" userId="S-1-5-21-1328165901-2114521424-1153127641-15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78AC30"/>
    <a:srgbClr val="005562"/>
    <a:srgbClr val="019991"/>
    <a:srgbClr val="0064A8"/>
    <a:srgbClr val="089B98"/>
    <a:srgbClr val="86BC1E"/>
    <a:srgbClr val="157CC1"/>
    <a:srgbClr val="1D4D65"/>
    <a:srgbClr val="07A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9"/>
    <p:restoredTop sz="94677"/>
  </p:normalViewPr>
  <p:slideViewPr>
    <p:cSldViewPr snapToGrid="0" snapToObjects="1">
      <p:cViewPr varScale="1">
        <p:scale>
          <a:sx n="112" d="100"/>
          <a:sy n="112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36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544C-CD1D-B742-9C5A-A8E2AE2155E3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3001-476A-6947-81D2-70BBBD920B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16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C729-D28D-234E-902F-E03BA069784C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6DBE9-0B2C-4D4B-A1D7-6730623173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0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38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56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71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0E2F23-3B9C-1B49-8A5A-96081DA5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A7CC463-BE64-5047-84F9-D07FB42F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1AAFC-2982-D744-BE16-E9E99F050569}"/>
              </a:ext>
            </a:extLst>
          </p:cNvPr>
          <p:cNvSpPr/>
          <p:nvPr userDrawn="1"/>
        </p:nvSpPr>
        <p:spPr>
          <a:xfrm>
            <a:off x="0" y="6520940"/>
            <a:ext cx="12192000" cy="337060"/>
          </a:xfrm>
          <a:prstGeom prst="rect">
            <a:avLst/>
          </a:prstGeom>
          <a:solidFill>
            <a:srgbClr val="E6EA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2C7DA1-3381-B84E-8E87-916C35849CEB}"/>
              </a:ext>
            </a:extLst>
          </p:cNvPr>
          <p:cNvSpPr/>
          <p:nvPr userDrawn="1"/>
        </p:nvSpPr>
        <p:spPr>
          <a:xfrm>
            <a:off x="0" y="0"/>
            <a:ext cx="281992" cy="8128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6A439-90C6-4D4B-9273-9B19BC5919FB}"/>
              </a:ext>
            </a:extLst>
          </p:cNvPr>
          <p:cNvSpPr/>
          <p:nvPr userDrawn="1"/>
        </p:nvSpPr>
        <p:spPr>
          <a:xfrm>
            <a:off x="11223056" y="6520940"/>
            <a:ext cx="968941" cy="337060"/>
          </a:xfrm>
          <a:prstGeom prst="rect">
            <a:avLst/>
          </a:prstGeom>
          <a:solidFill>
            <a:srgbClr val="007A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180079-DAB5-2542-BF90-4BFB6F5B51F5}"/>
              </a:ext>
            </a:extLst>
          </p:cNvPr>
          <p:cNvSpPr/>
          <p:nvPr userDrawn="1"/>
        </p:nvSpPr>
        <p:spPr>
          <a:xfrm>
            <a:off x="281993" y="6566360"/>
            <a:ext cx="8533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rgbClr val="007AC3"/>
                </a:solidFill>
              </a:rPr>
              <a:t>Publikacje naukowe w Polsce – stan spraw i kierunki zmian  • </a:t>
            </a:r>
            <a:r>
              <a:rPr lang="pl-PL" sz="1000" b="0" dirty="0">
                <a:solidFill>
                  <a:schemeClr val="tx2"/>
                </a:solidFill>
              </a:rPr>
              <a:t>3 listopada 2021 r</a:t>
            </a:r>
            <a:r>
              <a:rPr lang="pl-PL" sz="1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9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AC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4D9406C-8E7F-2841-8306-26A820BF95DC}"/>
              </a:ext>
            </a:extLst>
          </p:cNvPr>
          <p:cNvSpPr/>
          <p:nvPr/>
        </p:nvSpPr>
        <p:spPr>
          <a:xfrm>
            <a:off x="0" y="1087884"/>
            <a:ext cx="8338930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L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DCC9E-CD53-0B40-AE16-13BD4B423BC7}"/>
              </a:ext>
            </a:extLst>
          </p:cNvPr>
          <p:cNvGrpSpPr/>
          <p:nvPr/>
        </p:nvGrpSpPr>
        <p:grpSpPr>
          <a:xfrm>
            <a:off x="5940137" y="3994347"/>
            <a:ext cx="4697829" cy="842159"/>
            <a:chOff x="1469210" y="4055533"/>
            <a:chExt cx="4697829" cy="84215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4C8136-9009-5340-A6D4-A4866ACD32A1}"/>
                </a:ext>
              </a:extLst>
            </p:cNvPr>
            <p:cNvSpPr/>
            <p:nvPr/>
          </p:nvSpPr>
          <p:spPr>
            <a:xfrm>
              <a:off x="1469210" y="4055533"/>
              <a:ext cx="4697829" cy="842159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6DE26C1-4F48-C443-B510-24E05D80C6AC}"/>
                </a:ext>
              </a:extLst>
            </p:cNvPr>
            <p:cNvGrpSpPr/>
            <p:nvPr/>
          </p:nvGrpSpPr>
          <p:grpSpPr>
            <a:xfrm>
              <a:off x="1845268" y="4345084"/>
              <a:ext cx="4271757" cy="258386"/>
              <a:chOff x="707338" y="4045242"/>
              <a:chExt cx="4271757" cy="258386"/>
            </a:xfrm>
          </p:grpSpPr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F235CE42-6507-9143-8680-7B79891A6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0845" y="4082029"/>
                <a:ext cx="3888250" cy="221599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91440" bIns="0" rtlCol="0" anchor="t" anchorCtr="0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</a:lstStyle>
              <a:p>
                <a:r>
                  <a:rPr lang="pl-PL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listopada 2021 r.  </a:t>
                </a:r>
                <a:r>
                  <a:rPr lang="pl-PL" sz="1600" b="1" dirty="0">
                    <a:solidFill>
                      <a:srgbClr val="78AC3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:r>
                  <a:rPr lang="pl-PL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godz. 11.00–17.00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6D93384-724E-5040-A629-BD59046FE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338" y="4045242"/>
                <a:ext cx="228600" cy="241300"/>
              </a:xfrm>
              <a:prstGeom prst="rect">
                <a:avLst/>
              </a:prstGeom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1D51FC-6FC2-7049-A3D9-34B5DACB3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73" y="1816376"/>
            <a:ext cx="6938735" cy="1783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9BD54-5A81-7744-83BA-43569D11E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62130"/>
            <a:ext cx="121920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1D42FC9-9296-4E5B-81EF-ED907172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ART. 35 prawa autorskiego – TRÓJSTOPNIOWY TEST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EEF624D-01D9-4C7B-9787-9FD9EF800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effectLst/>
              </a:rPr>
              <a:t>Trójstopniowy test polega na przeprowadzeniu oceny, czy możemy użyć cudzego utworu (i w jakim zakresie) do własnego celu.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/>
              <a:t>Stopień - p</a:t>
            </a:r>
            <a:r>
              <a:rPr lang="en-US" sz="2200">
                <a:effectLst/>
              </a:rPr>
              <a:t>ierwszy element testu musi przynieść odpowiedź na pytanie czy sposób, w jaki chcemy utwór wykorzystać mieści się w wyjątkach enumeratywnie wymienionych w art. 23- 33⁵ ustawy o prawie autorskim i prawach pokrewnych.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/>
              <a:t> Stopień  </a:t>
            </a:r>
            <a:r>
              <a:rPr lang="en-US" sz="2200" dirty="0"/>
              <a:t>- </a:t>
            </a:r>
            <a:r>
              <a:rPr lang="en-US" sz="2200"/>
              <a:t>w</a:t>
            </a:r>
            <a:r>
              <a:rPr lang="en-US" sz="2200">
                <a:effectLst/>
              </a:rPr>
              <a:t> drugim kroku sprawdzamy czy nasz zamiar wykorzystania utworu nie kłóci się z jego normalnym wykorzystaniem</a:t>
            </a:r>
            <a:endParaRPr lang="en-US" sz="2200" dirty="0">
              <a:effectLst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/>
              <a:t>Stopień </a:t>
            </a:r>
            <a:r>
              <a:rPr lang="en-US" sz="2200" dirty="0"/>
              <a:t>- </a:t>
            </a:r>
            <a:r>
              <a:rPr lang="en-US" sz="2200">
                <a:effectLst/>
              </a:rPr>
              <a:t>w ostatnim trzecim etapie sprawdzamy czy nie naruszymy uzasadnionego interesu uprawnionego.</a:t>
            </a:r>
            <a:endParaRPr lang="en-US" sz="22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692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A73E34C-FC10-4397-9EA0-23447429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WNIOSKI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E5FF89F-57DC-4FF2-BCD4-AD9D42CA4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Konieczność</a:t>
            </a:r>
            <a:r>
              <a:rPr lang="en-US" sz="2200" dirty="0"/>
              <a:t> </a:t>
            </a:r>
            <a:r>
              <a:rPr lang="en-US" sz="2200"/>
              <a:t>doprecyzowania</a:t>
            </a:r>
            <a:r>
              <a:rPr lang="en-US" sz="2200" dirty="0"/>
              <a:t> </a:t>
            </a:r>
            <a:r>
              <a:rPr lang="en-US" sz="2200"/>
              <a:t>przepisów</a:t>
            </a:r>
            <a:r>
              <a:rPr lang="en-US" sz="2200" dirty="0"/>
              <a:t> o </a:t>
            </a:r>
            <a:r>
              <a:rPr lang="en-US" sz="2200"/>
              <a:t>dozwolonym</a:t>
            </a:r>
            <a:r>
              <a:rPr lang="en-US" sz="2200" dirty="0"/>
              <a:t> </a:t>
            </a:r>
            <a:r>
              <a:rPr lang="en-US" sz="2200"/>
              <a:t>użytku</a:t>
            </a:r>
            <a:r>
              <a:rPr lang="en-US" sz="2200" dirty="0"/>
              <a:t> </a:t>
            </a:r>
            <a:r>
              <a:rPr lang="en-US" sz="2200"/>
              <a:t>i</a:t>
            </a:r>
            <a:r>
              <a:rPr lang="en-US" sz="2200" dirty="0"/>
              <a:t>  </a:t>
            </a:r>
            <a:r>
              <a:rPr lang="en-US" sz="2200"/>
              <a:t>dostosowanie</a:t>
            </a:r>
            <a:r>
              <a:rPr lang="en-US" sz="2200" dirty="0"/>
              <a:t> </a:t>
            </a:r>
            <a:r>
              <a:rPr lang="en-US" sz="2200"/>
              <a:t>poziomu</a:t>
            </a:r>
            <a:r>
              <a:rPr lang="en-US" sz="2200" dirty="0"/>
              <a:t> </a:t>
            </a:r>
            <a:r>
              <a:rPr lang="en-US" sz="2200"/>
              <a:t>rekompensat</a:t>
            </a:r>
            <a:r>
              <a:rPr lang="en-US" sz="2200" dirty="0"/>
              <a:t> do </a:t>
            </a:r>
            <a:r>
              <a:rPr lang="en-US" sz="2200"/>
              <a:t>adekwatnego</a:t>
            </a:r>
            <a:r>
              <a:rPr lang="en-US" sz="2200" dirty="0"/>
              <a:t> </a:t>
            </a:r>
            <a:r>
              <a:rPr lang="en-US" sz="2200"/>
              <a:t>szerokiego</a:t>
            </a:r>
            <a:r>
              <a:rPr lang="en-US" sz="2200" dirty="0"/>
              <a:t> </a:t>
            </a:r>
            <a:r>
              <a:rPr lang="en-US" sz="2200"/>
              <a:t>korzystania</a:t>
            </a:r>
            <a:r>
              <a:rPr lang="en-US" sz="2200" dirty="0"/>
              <a:t> </a:t>
            </a:r>
            <a:r>
              <a:rPr lang="en-US" sz="2200"/>
              <a:t>i</a:t>
            </a:r>
            <a:r>
              <a:rPr lang="en-US" sz="2200" dirty="0"/>
              <a:t> </a:t>
            </a:r>
            <a:r>
              <a:rPr lang="en-US" sz="2200"/>
              <a:t>równego</a:t>
            </a:r>
            <a:r>
              <a:rPr lang="en-US" sz="2200" dirty="0"/>
              <a:t> </a:t>
            </a:r>
            <a:r>
              <a:rPr lang="en-US" sz="2200"/>
              <a:t>traktowania</a:t>
            </a:r>
            <a:r>
              <a:rPr lang="en-US" sz="2200" dirty="0"/>
              <a:t> </a:t>
            </a:r>
            <a:r>
              <a:rPr lang="en-US" sz="2200"/>
              <a:t>praw</a:t>
            </a:r>
            <a:r>
              <a:rPr lang="en-US" sz="2200" dirty="0"/>
              <a:t> </a:t>
            </a:r>
            <a:r>
              <a:rPr lang="en-US" sz="2200"/>
              <a:t>wydawców</a:t>
            </a:r>
            <a:r>
              <a:rPr lang="en-US" sz="2200" dirty="0"/>
              <a:t> w </a:t>
            </a:r>
            <a:r>
              <a:rPr lang="en-US" sz="2200"/>
              <a:t>obrębie</a:t>
            </a:r>
            <a:r>
              <a:rPr lang="en-US" sz="2200" dirty="0"/>
              <a:t> UE (</a:t>
            </a:r>
            <a:r>
              <a:rPr lang="en-US" sz="2200"/>
              <a:t>szczególnie</a:t>
            </a:r>
            <a:r>
              <a:rPr lang="en-US" sz="2200" dirty="0"/>
              <a:t> w </a:t>
            </a:r>
            <a:r>
              <a:rPr lang="en-US" sz="2200"/>
              <a:t>zakresie</a:t>
            </a:r>
            <a:r>
              <a:rPr lang="en-US" sz="2200" dirty="0"/>
              <a:t> </a:t>
            </a:r>
            <a:r>
              <a:rPr lang="en-US" sz="2200"/>
              <a:t>nauczania</a:t>
            </a:r>
            <a:r>
              <a:rPr lang="en-US" sz="2200" dirty="0"/>
              <a:t> online o </a:t>
            </a:r>
            <a:r>
              <a:rPr lang="en-US" sz="2200"/>
              <a:t>charakterze</a:t>
            </a:r>
            <a:r>
              <a:rPr lang="en-US" sz="2200" dirty="0"/>
              <a:t> </a:t>
            </a:r>
            <a:r>
              <a:rPr lang="en-US" sz="2200"/>
              <a:t>transgranicznym</a:t>
            </a:r>
            <a:r>
              <a:rPr lang="en-US" sz="22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Potrzeba</a:t>
            </a:r>
            <a:r>
              <a:rPr lang="en-US" sz="2200" dirty="0"/>
              <a:t> </a:t>
            </a:r>
            <a:r>
              <a:rPr lang="en-US" sz="2200"/>
              <a:t>kształcenia</a:t>
            </a:r>
            <a:r>
              <a:rPr lang="en-US" sz="2200" dirty="0"/>
              <a:t> </a:t>
            </a:r>
            <a:r>
              <a:rPr lang="en-US" sz="2200"/>
              <a:t>studentów</a:t>
            </a:r>
            <a:r>
              <a:rPr lang="en-US" sz="2200" dirty="0"/>
              <a:t> w </a:t>
            </a:r>
            <a:r>
              <a:rPr lang="en-US" sz="2200"/>
              <a:t>zakresie</a:t>
            </a:r>
            <a:r>
              <a:rPr lang="en-US" sz="2200" dirty="0"/>
              <a:t> </a:t>
            </a:r>
            <a:r>
              <a:rPr lang="en-US" sz="2200"/>
              <a:t>poprawnego</a:t>
            </a:r>
            <a:r>
              <a:rPr lang="en-US" sz="2200" dirty="0"/>
              <a:t> </a:t>
            </a:r>
            <a:r>
              <a:rPr lang="en-US" sz="2200"/>
              <a:t>stosowania</a:t>
            </a:r>
            <a:r>
              <a:rPr lang="en-US" sz="2200" dirty="0"/>
              <a:t> </a:t>
            </a:r>
            <a:r>
              <a:rPr lang="en-US" sz="2200"/>
              <a:t>przypadków</a:t>
            </a:r>
            <a:r>
              <a:rPr lang="en-US" sz="2200" dirty="0"/>
              <a:t> </a:t>
            </a:r>
            <a:r>
              <a:rPr lang="en-US" sz="2200"/>
              <a:t>dozwolonego</a:t>
            </a:r>
            <a:r>
              <a:rPr lang="en-US" sz="2200" dirty="0"/>
              <a:t> </a:t>
            </a:r>
            <a:r>
              <a:rPr lang="en-US" sz="2200"/>
              <a:t>użytku</a:t>
            </a:r>
            <a:r>
              <a:rPr lang="en-US" sz="2200" dirty="0"/>
              <a:t> (</a:t>
            </a:r>
            <a:r>
              <a:rPr lang="en-US" sz="2200"/>
              <a:t>najlepiej</a:t>
            </a:r>
            <a:r>
              <a:rPr lang="en-US" sz="2200" dirty="0"/>
              <a:t> w </a:t>
            </a:r>
            <a:r>
              <a:rPr lang="en-US" sz="2200"/>
              <a:t>formie</a:t>
            </a:r>
            <a:r>
              <a:rPr lang="en-US" sz="2200" dirty="0"/>
              <a:t> </a:t>
            </a:r>
            <a:r>
              <a:rPr lang="en-US" sz="2200"/>
              <a:t>warsztatowej</a:t>
            </a:r>
            <a:r>
              <a:rPr lang="en-US" sz="22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Wypracowanie</a:t>
            </a:r>
            <a:r>
              <a:rPr lang="en-US" sz="2200" dirty="0"/>
              <a:t>  </a:t>
            </a:r>
            <a:r>
              <a:rPr lang="en-US" sz="2200"/>
              <a:t>dobrych</a:t>
            </a:r>
            <a:r>
              <a:rPr lang="en-US" sz="2200" dirty="0"/>
              <a:t> </a:t>
            </a:r>
            <a:r>
              <a:rPr lang="en-US" sz="2200"/>
              <a:t>zasad</a:t>
            </a:r>
            <a:r>
              <a:rPr lang="en-US" sz="2200" dirty="0"/>
              <a:t> w </a:t>
            </a:r>
            <a:r>
              <a:rPr lang="en-US" sz="2200"/>
              <a:t>zakresie</a:t>
            </a:r>
            <a:r>
              <a:rPr lang="en-US" sz="2200" dirty="0"/>
              <a:t> </a:t>
            </a:r>
            <a:r>
              <a:rPr lang="en-US" sz="2200"/>
              <a:t>korzystania</a:t>
            </a:r>
            <a:r>
              <a:rPr lang="en-US" sz="2200" dirty="0"/>
              <a:t>  z </a:t>
            </a:r>
            <a:r>
              <a:rPr lang="en-US" sz="2200"/>
              <a:t>publikacji</a:t>
            </a:r>
            <a:r>
              <a:rPr lang="en-US" sz="2200" dirty="0"/>
              <a:t> </a:t>
            </a:r>
            <a:r>
              <a:rPr lang="en-US" sz="2200"/>
              <a:t>naukowych</a:t>
            </a:r>
            <a:r>
              <a:rPr lang="en-US" sz="2200" dirty="0"/>
              <a:t> </a:t>
            </a:r>
            <a:r>
              <a:rPr lang="en-US" sz="2200"/>
              <a:t>i</a:t>
            </a:r>
            <a:r>
              <a:rPr lang="en-US" sz="2200" dirty="0"/>
              <a:t> </a:t>
            </a:r>
            <a:r>
              <a:rPr lang="en-US" sz="2200"/>
              <a:t>edukacyjnych</a:t>
            </a:r>
            <a:r>
              <a:rPr lang="en-US" sz="2200" dirty="0"/>
              <a:t> </a:t>
            </a:r>
            <a:r>
              <a:rPr lang="en-US" sz="2200"/>
              <a:t>nie</a:t>
            </a:r>
            <a:r>
              <a:rPr lang="en-US" sz="2200" dirty="0"/>
              <a:t> </a:t>
            </a:r>
            <a:r>
              <a:rPr lang="en-US" sz="2200"/>
              <a:t>udostępnianych</a:t>
            </a:r>
            <a:r>
              <a:rPr lang="en-US" sz="2200" dirty="0"/>
              <a:t> </a:t>
            </a:r>
            <a:r>
              <a:rPr lang="en-US" sz="2200"/>
              <a:t>na</a:t>
            </a:r>
            <a:r>
              <a:rPr lang="en-US" sz="2200" dirty="0"/>
              <a:t> </a:t>
            </a:r>
            <a:r>
              <a:rPr lang="en-US" sz="2200"/>
              <a:t>zasadzie</a:t>
            </a:r>
            <a:r>
              <a:rPr lang="en-US" sz="2200" dirty="0"/>
              <a:t> </a:t>
            </a:r>
            <a:r>
              <a:rPr lang="en-US" sz="2200"/>
              <a:t>licencji</a:t>
            </a:r>
            <a:r>
              <a:rPr lang="en-US" sz="2200" dirty="0"/>
              <a:t> creative commons np.  w </a:t>
            </a:r>
            <a:r>
              <a:rPr lang="en-US" sz="2200"/>
              <a:t>formie</a:t>
            </a:r>
            <a:r>
              <a:rPr lang="en-US" sz="2200" dirty="0"/>
              <a:t> </a:t>
            </a:r>
            <a:r>
              <a:rPr lang="en-US" sz="2200" b="1"/>
              <a:t>Karty</a:t>
            </a:r>
            <a:r>
              <a:rPr lang="en-US" sz="2200" b="1" dirty="0"/>
              <a:t> </a:t>
            </a:r>
            <a:r>
              <a:rPr lang="en-US" sz="2200" b="1"/>
              <a:t>dobrych</a:t>
            </a:r>
            <a:r>
              <a:rPr lang="en-US" sz="2200" b="1" dirty="0"/>
              <a:t> </a:t>
            </a:r>
            <a:r>
              <a:rPr lang="en-US" sz="2200" b="1"/>
              <a:t>praktyk</a:t>
            </a:r>
            <a:r>
              <a:rPr lang="en-US" sz="2200" b="1" dirty="0"/>
              <a:t> </a:t>
            </a:r>
            <a:r>
              <a:rPr lang="en-US" sz="2200" b="1"/>
              <a:t>korzystania</a:t>
            </a:r>
            <a:r>
              <a:rPr lang="en-US" sz="2200" b="1" dirty="0"/>
              <a:t>  z </a:t>
            </a:r>
            <a:r>
              <a:rPr lang="en-US" sz="2200" b="1"/>
              <a:t>publikacji</a:t>
            </a:r>
            <a:r>
              <a:rPr lang="en-US" sz="2200" b="1" dirty="0"/>
              <a:t> </a:t>
            </a:r>
            <a:r>
              <a:rPr lang="en-US" sz="2200" b="1"/>
              <a:t>naukowych</a:t>
            </a:r>
            <a:r>
              <a:rPr lang="en-US" sz="2200" b="1" dirty="0"/>
              <a:t> </a:t>
            </a:r>
            <a:r>
              <a:rPr lang="en-US" sz="2200" b="1"/>
              <a:t>i</a:t>
            </a:r>
            <a:r>
              <a:rPr lang="en-US" sz="2200" b="1" dirty="0"/>
              <a:t> </a:t>
            </a:r>
            <a:r>
              <a:rPr lang="en-US" sz="2200" b="1"/>
              <a:t>edukacyjnych</a:t>
            </a:r>
            <a:r>
              <a:rPr lang="en-US" sz="2200" b="1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773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4D9406C-8E7F-2841-8306-26A820BF95DC}"/>
              </a:ext>
            </a:extLst>
          </p:cNvPr>
          <p:cNvSpPr/>
          <p:nvPr/>
        </p:nvSpPr>
        <p:spPr>
          <a:xfrm>
            <a:off x="0" y="870999"/>
            <a:ext cx="8338930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1D51FC-6FC2-7049-A3D9-34B5DACB3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73" y="1591178"/>
            <a:ext cx="6938735" cy="17836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E6E5C2-B305-744D-A0C8-22B8A16D3F73}"/>
              </a:ext>
            </a:extLst>
          </p:cNvPr>
          <p:cNvGrpSpPr/>
          <p:nvPr/>
        </p:nvGrpSpPr>
        <p:grpSpPr>
          <a:xfrm>
            <a:off x="5073566" y="3746703"/>
            <a:ext cx="4341419" cy="1157391"/>
            <a:chOff x="567668" y="3019528"/>
            <a:chExt cx="4341419" cy="11573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CA7AEB-A328-2F43-B9C9-7CD7307FA6AF}"/>
                </a:ext>
              </a:extLst>
            </p:cNvPr>
            <p:cNvSpPr/>
            <p:nvPr/>
          </p:nvSpPr>
          <p:spPr>
            <a:xfrm>
              <a:off x="567668" y="3019528"/>
              <a:ext cx="4334532" cy="1157391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85FB5A09-CDA9-1C48-AD4F-DFC78CAE9156}"/>
                </a:ext>
              </a:extLst>
            </p:cNvPr>
            <p:cNvSpPr txBox="1">
              <a:spLocks/>
            </p:cNvSpPr>
            <p:nvPr/>
          </p:nvSpPr>
          <p:spPr>
            <a:xfrm>
              <a:off x="567669" y="3406441"/>
              <a:ext cx="4341418" cy="387798"/>
            </a:xfrm>
            <a:prstGeom prst="rect">
              <a:avLst/>
            </a:prstGeom>
          </p:spPr>
          <p:txBody>
            <a:bodyPr vert="horz" wrap="square" lIns="0" tIns="0" rIns="9144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pl-PL" sz="2800" dirty="0">
                  <a:solidFill>
                    <a:schemeClr val="bg1"/>
                  </a:solidFill>
                </a:rPr>
                <a:t>Dziękuję za uwagę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68FC7-D24C-AB47-919B-B02C3407E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2130"/>
            <a:ext cx="121920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4D9406C-8E7F-2841-8306-26A820BF95DC}"/>
              </a:ext>
            </a:extLst>
          </p:cNvPr>
          <p:cNvSpPr/>
          <p:nvPr/>
        </p:nvSpPr>
        <p:spPr>
          <a:xfrm>
            <a:off x="844826" y="977697"/>
            <a:ext cx="8607287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L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2D9B4D1-56A1-2E46-AC76-ADB94CC2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56" y="977697"/>
            <a:ext cx="7729296" cy="3083921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pl-PL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Naruszenia praw autorskich wydawcy publikacji naukowych i edukacyjnych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D06940-550D-374E-83F4-6D979C18E85E}"/>
              </a:ext>
            </a:extLst>
          </p:cNvPr>
          <p:cNvGrpSpPr/>
          <p:nvPr/>
        </p:nvGrpSpPr>
        <p:grpSpPr>
          <a:xfrm>
            <a:off x="4194313" y="4065033"/>
            <a:ext cx="6493531" cy="842159"/>
            <a:chOff x="5990015" y="4548840"/>
            <a:chExt cx="4697829" cy="84215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4C8136-9009-5340-A6D4-A4866ACD32A1}"/>
                </a:ext>
              </a:extLst>
            </p:cNvPr>
            <p:cNvSpPr/>
            <p:nvPr/>
          </p:nvSpPr>
          <p:spPr>
            <a:xfrm>
              <a:off x="5990015" y="4548840"/>
              <a:ext cx="4697829" cy="842159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D505FCFD-829D-714A-A3D3-313C215F9399}"/>
                </a:ext>
              </a:extLst>
            </p:cNvPr>
            <p:cNvSpPr txBox="1">
              <a:spLocks/>
            </p:cNvSpPr>
            <p:nvPr/>
          </p:nvSpPr>
          <p:spPr>
            <a:xfrm>
              <a:off x="5990015" y="4616295"/>
              <a:ext cx="4697829" cy="596675"/>
            </a:xfrm>
            <a:prstGeom prst="rect">
              <a:avLst/>
            </a:prstGeom>
          </p:spPr>
          <p:txBody>
            <a:bodyPr vert="horz" wrap="square" lIns="91440" tIns="216000" rIns="91440" bIns="45720" rtlCol="0" anchor="ctr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/>
              <a:r>
                <a:rPr lang="pl-PL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Radca prawny Marzenna Wojciechowska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66F6414-8E2B-114B-BFFD-795C4CB98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2130"/>
            <a:ext cx="121920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Najczęstsze przypadki naruszeń praw autorskich  wydawców publikacji naukowych i edukacyjnych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Błąd</a:t>
            </a:r>
            <a:r>
              <a:rPr lang="en-US" dirty="0"/>
              <a:t> </a:t>
            </a:r>
            <a:r>
              <a:rPr lang="en-US"/>
              <a:t>korzystającego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Przekroczenie</a:t>
            </a:r>
            <a:r>
              <a:rPr lang="en-US" dirty="0"/>
              <a:t> </a:t>
            </a:r>
            <a:r>
              <a:rPr lang="en-US"/>
              <a:t>granic</a:t>
            </a:r>
            <a:r>
              <a:rPr lang="en-US" dirty="0"/>
              <a:t> </a:t>
            </a:r>
            <a:r>
              <a:rPr lang="en-US"/>
              <a:t>dozwolonego</a:t>
            </a:r>
            <a:r>
              <a:rPr lang="en-US" dirty="0"/>
              <a:t> </a:t>
            </a:r>
            <a:r>
              <a:rPr lang="en-US"/>
              <a:t>użytku</a:t>
            </a:r>
            <a:r>
              <a:rPr lang="en-US" dirty="0"/>
              <a:t> </a:t>
            </a:r>
            <a:r>
              <a:rPr lang="en-US"/>
              <a:t>chronionych</a:t>
            </a:r>
            <a:r>
              <a:rPr lang="en-US" dirty="0"/>
              <a:t> </a:t>
            </a:r>
            <a:r>
              <a:rPr lang="en-US"/>
              <a:t>utworów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Prezentacja</a:t>
            </a:r>
            <a:r>
              <a:rPr lang="en-US" dirty="0"/>
              <a:t> </a:t>
            </a:r>
            <a:r>
              <a:rPr lang="en-US"/>
              <a:t>nie</a:t>
            </a:r>
            <a:r>
              <a:rPr lang="en-US" dirty="0"/>
              <a:t> </a:t>
            </a:r>
            <a:r>
              <a:rPr lang="en-US"/>
              <a:t>dotyczy</a:t>
            </a:r>
            <a:r>
              <a:rPr lang="en-US" dirty="0"/>
              <a:t> </a:t>
            </a:r>
            <a:r>
              <a:rPr lang="en-US"/>
              <a:t>utworów</a:t>
            </a:r>
            <a:r>
              <a:rPr lang="en-US" dirty="0"/>
              <a:t> </a:t>
            </a:r>
            <a:r>
              <a:rPr lang="en-US"/>
              <a:t>udostępnianych</a:t>
            </a:r>
            <a:r>
              <a:rPr lang="en-US" dirty="0"/>
              <a:t> </a:t>
            </a:r>
            <a:r>
              <a:rPr lang="en-US"/>
              <a:t>na</a:t>
            </a:r>
            <a:r>
              <a:rPr lang="en-US" dirty="0"/>
              <a:t> </a:t>
            </a:r>
            <a:r>
              <a:rPr lang="en-US"/>
              <a:t>podstawie</a:t>
            </a:r>
            <a:r>
              <a:rPr lang="en-US" dirty="0"/>
              <a:t> </a:t>
            </a:r>
            <a:r>
              <a:rPr lang="en-US"/>
              <a:t>licencji</a:t>
            </a:r>
            <a:r>
              <a:rPr lang="en-US" dirty="0"/>
              <a:t>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10338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C88B72-3800-EF46-861A-F075CD62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Błąd korzystającego z wydawnictw naukowych i edukacyjnych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Case Study </a:t>
            </a:r>
            <a:r>
              <a:rPr lang="en-US"/>
              <a:t>przypadku</a:t>
            </a:r>
            <a:r>
              <a:rPr lang="en-US" dirty="0"/>
              <a:t> </a:t>
            </a:r>
            <a:r>
              <a:rPr lang="en-US"/>
              <a:t>Wydawnictwa</a:t>
            </a:r>
            <a:r>
              <a:rPr lang="en-US" dirty="0"/>
              <a:t> </a:t>
            </a:r>
            <a:r>
              <a:rPr lang="en-US"/>
              <a:t>Naukowego</a:t>
            </a:r>
            <a:r>
              <a:rPr lang="en-US" dirty="0"/>
              <a:t> Scholar </a:t>
            </a:r>
            <a:r>
              <a:rPr lang="en-US"/>
              <a:t>i</a:t>
            </a:r>
            <a:r>
              <a:rPr lang="en-US" dirty="0"/>
              <a:t> </a:t>
            </a:r>
            <a:r>
              <a:rPr lang="en-US"/>
              <a:t>Uniwersytetu</a:t>
            </a:r>
            <a:r>
              <a:rPr lang="en-US" dirty="0"/>
              <a:t> </a:t>
            </a:r>
            <a:r>
              <a:rPr lang="en-US"/>
              <a:t>Opolskiego</a:t>
            </a:r>
            <a:r>
              <a:rPr lang="en-US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Więcej</a:t>
            </a:r>
            <a:r>
              <a:rPr lang="en-US" dirty="0"/>
              <a:t>  w </a:t>
            </a:r>
            <a:r>
              <a:rPr lang="en-US"/>
              <a:t>Gazecie</a:t>
            </a:r>
            <a:r>
              <a:rPr lang="en-US" dirty="0"/>
              <a:t> </a:t>
            </a:r>
            <a:r>
              <a:rPr lang="en-US"/>
              <a:t>Wyborczej</a:t>
            </a:r>
            <a:r>
              <a:rPr lang="en-US" dirty="0"/>
              <a:t> </a:t>
            </a:r>
            <a:r>
              <a:rPr lang="en-US"/>
              <a:t>na</a:t>
            </a:r>
            <a:r>
              <a:rPr lang="en-US" dirty="0"/>
              <a:t> </a:t>
            </a:r>
            <a:r>
              <a:rPr lang="en-US"/>
              <a:t>stronie</a:t>
            </a:r>
            <a:r>
              <a:rPr lang="en-US" dirty="0"/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https://opole.wyborcza.pl/opole/7,35086,27568143,uniwersytet-opolski-naruszyl-prawa-autorskie-wydawnictwa-naukowego.html</a:t>
            </a:r>
          </a:p>
        </p:txBody>
      </p:sp>
    </p:spTree>
    <p:extLst>
      <p:ext uri="{BB962C8B-B14F-4D97-AF65-F5344CB8AC3E}">
        <p14:creationId xmlns:p14="http://schemas.microsoft.com/office/powerpoint/2010/main" val="37730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F8F37B4-2977-4606-981F-73F1CA93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Dozwolony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użytek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utworów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podstawie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przepisów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prawa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autorskiego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B9BB2E7-960B-4744-8779-92AC96DF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Podstawowe akty prawne: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Ustawa z dnia 4 lutego 1994 roku o prawie autorskim i prawach pokrewnych ( t.j. </a:t>
            </a:r>
            <a:r>
              <a:rPr lang="en-US" sz="2000">
                <a:effectLst/>
              </a:rPr>
              <a:t>Dz. U. z 2021 r. poz. 1062) </a:t>
            </a: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Dyrektywa </a:t>
            </a:r>
            <a:r>
              <a:rPr lang="en-US" sz="2000" dirty="0">
                <a:effectLst/>
              </a:rPr>
              <a:t>2001/29/</a:t>
            </a:r>
            <a:r>
              <a:rPr lang="en-US" sz="2000">
                <a:effectLst/>
              </a:rPr>
              <a:t>WE Parlamentu Europejskiego i </a:t>
            </a:r>
            <a:r>
              <a:rPr lang="en-US" sz="2000" dirty="0">
                <a:effectLst/>
              </a:rPr>
              <a:t>Rady </a:t>
            </a:r>
            <a:r>
              <a:rPr lang="en-US" sz="2000">
                <a:effectLst/>
              </a:rPr>
              <a:t>z dnia 22 maja </a:t>
            </a:r>
            <a:r>
              <a:rPr lang="en-US" sz="2000" dirty="0">
                <a:effectLst/>
              </a:rPr>
              <a:t>2001 r. </a:t>
            </a:r>
            <a:r>
              <a:rPr lang="en-US" sz="2000">
                <a:effectLst/>
              </a:rPr>
              <a:t>w sprawie harmonizacji niektórych aspektów praw autorskich i pokrewnych w społeczeństwie informacyjnym (</a:t>
            </a:r>
            <a:r>
              <a:rPr lang="en-US" sz="2000" i="1">
                <a:effectLst/>
              </a:rPr>
              <a:t>Dziennik Urzędowy </a:t>
            </a:r>
            <a:r>
              <a:rPr lang="en-US" sz="2000" i="1" dirty="0">
                <a:effectLst/>
              </a:rPr>
              <a:t>UE L 167, 22/06/2001 P. 0010 - 0019</a:t>
            </a:r>
            <a:r>
              <a:rPr lang="en-US" sz="2000">
                <a:effectLst/>
              </a:rPr>
              <a:t>) tzw. </a:t>
            </a:r>
            <a:r>
              <a:rPr lang="en-US" sz="2000" b="1">
                <a:effectLst/>
              </a:rPr>
              <a:t>Dyrektywa </a:t>
            </a:r>
            <a:r>
              <a:rPr lang="en-US" sz="2000" b="1" dirty="0">
                <a:effectLst/>
              </a:rPr>
              <a:t>INFOSOC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Dyrektywa 2019/790 Parlamentu Europejskiego i </a:t>
            </a:r>
            <a:r>
              <a:rPr lang="en-US" sz="2000" dirty="0">
                <a:effectLst/>
              </a:rPr>
              <a:t>Rady </a:t>
            </a:r>
            <a:r>
              <a:rPr lang="en-US" sz="2000">
                <a:effectLst/>
              </a:rPr>
              <a:t>z dnia 17 kwietnia </a:t>
            </a:r>
            <a:r>
              <a:rPr lang="en-US" sz="2000" dirty="0">
                <a:effectLst/>
              </a:rPr>
              <a:t>2019 </a:t>
            </a:r>
            <a:r>
              <a:rPr lang="en-US" sz="2000">
                <a:effectLst/>
              </a:rPr>
              <a:t>o prawie autorskim i prawach pokrewnych na jednolitym rynku cyfrowym  oraz zmiany dyrektywy </a:t>
            </a:r>
            <a:r>
              <a:rPr lang="en-US" sz="2000" dirty="0">
                <a:effectLst/>
              </a:rPr>
              <a:t>96/9/</a:t>
            </a:r>
            <a:r>
              <a:rPr lang="en-US" sz="2000">
                <a:effectLst/>
              </a:rPr>
              <a:t>WE i </a:t>
            </a:r>
            <a:r>
              <a:rPr lang="en-US" sz="2000" dirty="0">
                <a:effectLst/>
              </a:rPr>
              <a:t>2001/29/</a:t>
            </a:r>
            <a:r>
              <a:rPr lang="en-US" sz="2000">
                <a:effectLst/>
              </a:rPr>
              <a:t>WE (</a:t>
            </a:r>
            <a:r>
              <a:rPr lang="en-US" sz="2000" i="1">
                <a:effectLst/>
              </a:rPr>
              <a:t>Dziennik Urzędowy </a:t>
            </a:r>
            <a:r>
              <a:rPr lang="en-US" sz="2000" i="1" dirty="0">
                <a:effectLst/>
              </a:rPr>
              <a:t>UE 130/92 – L130-124 </a:t>
            </a:r>
            <a:r>
              <a:rPr lang="en-US" sz="2000" i="1">
                <a:effectLst/>
              </a:rPr>
              <a:t>17.05.2019 </a:t>
            </a:r>
            <a:r>
              <a:rPr lang="en-US" sz="2000">
                <a:effectLst/>
              </a:rPr>
              <a:t>tzw. </a:t>
            </a:r>
            <a:r>
              <a:rPr lang="en-US" sz="2000" b="1">
                <a:effectLst/>
              </a:rPr>
              <a:t>Dyrektywa  </a:t>
            </a:r>
            <a:r>
              <a:rPr lang="en-US" sz="2000" b="1" dirty="0">
                <a:effectLst/>
              </a:rPr>
              <a:t>DSM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2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9C27E71-F08E-4EEE-8D4E-07E25F80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Dozwolony użytek  utworów  na podstawie przepisów prawa autorskiego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387A4D2-CFF0-4AB3-9E2A-9C165D3E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W Polsce mamy jeden z najszerszych (o ile nie najszerszy) system dozwolonego użytku utworów chronionych w Unii Europejskiej, a jednocześnie jeden z najniższych (o ile nie najniższy poziom) rekompensat przyznanych uprawnionym z tego tytułu.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b="1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Z uwagi na treść art. 7  ustawy o prawie autorskim i prawach pokrewnych łatwo popełnić błąd nie dokonując pełnej analizy  podstaw prawnych stosowanego wyjątku  lub nieprawidłowo przeprowadzonego trójstopniowego testu</a:t>
            </a:r>
          </a:p>
        </p:txBody>
      </p:sp>
    </p:spTree>
    <p:extLst>
      <p:ext uri="{BB962C8B-B14F-4D97-AF65-F5344CB8AC3E}">
        <p14:creationId xmlns:p14="http://schemas.microsoft.com/office/powerpoint/2010/main" val="4761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5DEAE0D-84CC-4594-B333-386598BF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ART. 7 ustawy o prawie autorskim i prawach pokrewnych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1A7F5E2-96C3-49C5-B78E-6F4F3E824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Art. 7: Jeżeli umowy międzynarodowe, których Rzeczpospolita Polska jest stroną, przewidują dalej idącą ochronę, niż to wynika z ustawy, do nieopublikowanych utworów obywateli polskich albo do utworów opublikowanych po raz pierwszy na terytorium Rzeczypospolitej Polskiej lub równocześnie na terytorium Rzeczypospolitej Polskiej albo opublikowanych po raz pierwszy w języku polskim – stosuje się postanowienia tych umów.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2D5A6CF-E37F-4E5F-8446-301E2D3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Wyjątek naukowy i edukacyjny  w art. 27 ust. 1 ustawy o prawie autorskim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29815E1-8F01-4B5B-8980-EAABE18E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Co oznacza sformułowanie </a:t>
            </a:r>
            <a:r>
              <a:rPr lang="en-US" sz="2000" b="1">
                <a:effectLst/>
              </a:rPr>
              <a:t>korzystanie wyłącznie na potrzeby zilustrowania treści przekazywanych w celach dydaktycznych lub w celu prowadzenia działalności naukowej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/>
              <a:t>Dyrektywa Infosoc :</a:t>
            </a:r>
            <a:r>
              <a:rPr lang="en-US" sz="2000">
                <a:effectLst/>
              </a:rPr>
              <a:t> korzystanie wyłącznie w celach zilustrowania w ramach nauczania lub badań naukowych tak długo jak źródło, łącznie z nazwiskiem autora, zostanie podane, poza przypadkami, w których okaże się to </a:t>
            </a:r>
            <a:r>
              <a:rPr lang="en-US" sz="2000" b="1">
                <a:effectLst/>
              </a:rPr>
              <a:t>niemożliwe i w stopniu uzasadnionym przez cel niehandlowy, który ma być osiągnięty.</a:t>
            </a:r>
            <a:r>
              <a:rPr lang="en-US" sz="2000">
                <a:effectLst/>
              </a:rPr>
              <a:t> </a:t>
            </a:r>
            <a:endParaRPr lang="en-US" sz="2000" b="1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/>
              <a:t>Dyrektywa DSM  motyw 21 cyt.: </a:t>
            </a:r>
            <a:r>
              <a:rPr lang="en-US" sz="2000">
                <a:effectLst/>
              </a:rPr>
              <a:t>cyt. „pojęcie zilustrowania powinno zatem zakładać korzystanie</a:t>
            </a:r>
            <a:r>
              <a:rPr lang="en-US" sz="2000" b="1">
                <a:effectLst/>
              </a:rPr>
              <a:t> jedynie z części lub fragmentów utworów, </a:t>
            </a:r>
            <a:r>
              <a:rPr lang="en-US" sz="2000" b="1" u="sng">
                <a:effectLst/>
              </a:rPr>
              <a:t>co nie powinno zastępować zakupu materiałów przeznaczonych przede wszystkim na rynki edukacyjne</a:t>
            </a:r>
            <a:r>
              <a:rPr lang="en-US" sz="2000" b="1">
                <a:effectLst/>
              </a:rPr>
              <a:t>”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900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AAD26A3-8AAF-4ED1-850A-8A0D7FF4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Prawo Cytatu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C4372C3-5E97-42B7-B06C-ED752F5F8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Porównanie definicji cytatu w polskiej ustawie o prawie autorskim i Dyrektywy INFOSOC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E9F9BFD-823B-4F7F-AD21-C6E25A6A7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41629"/>
              </p:ext>
            </p:extLst>
          </p:nvPr>
        </p:nvGraphicFramePr>
        <p:xfrm>
          <a:off x="557784" y="3038186"/>
          <a:ext cx="11164825" cy="2875606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</a:tblPr>
              <a:tblGrid>
                <a:gridCol w="3719583">
                  <a:extLst>
                    <a:ext uri="{9D8B030D-6E8A-4147-A177-3AD203B41FA5}">
                      <a16:colId xmlns:a16="http://schemas.microsoft.com/office/drawing/2014/main" val="173047158"/>
                    </a:ext>
                  </a:extLst>
                </a:gridCol>
                <a:gridCol w="3722621">
                  <a:extLst>
                    <a:ext uri="{9D8B030D-6E8A-4147-A177-3AD203B41FA5}">
                      <a16:colId xmlns:a16="http://schemas.microsoft.com/office/drawing/2014/main" val="870229504"/>
                    </a:ext>
                  </a:extLst>
                </a:gridCol>
                <a:gridCol w="3722621">
                  <a:extLst>
                    <a:ext uri="{9D8B030D-6E8A-4147-A177-3AD203B41FA5}">
                      <a16:colId xmlns:a16="http://schemas.microsoft.com/office/drawing/2014/main" val="309927485"/>
                    </a:ext>
                  </a:extLst>
                </a:gridCol>
              </a:tblGrid>
              <a:tr h="319296"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3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Elementy definicji</a:t>
                      </a:r>
                      <a:endParaRPr lang="pl-PL" sz="1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3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Dyrektywa INFOSOC</a:t>
                      </a:r>
                      <a:endParaRPr lang="pl-PL" sz="1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3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Ustawa o prawie autorskim</a:t>
                      </a:r>
                      <a:endParaRPr lang="pl-PL" sz="1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52736"/>
                  </a:ext>
                </a:extLst>
              </a:tr>
              <a:tr h="511262"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cytatu</a:t>
                      </a:r>
                      <a:endParaRPr lang="pl-PL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krytyka i recenzja</a:t>
                      </a:r>
                      <a:endParaRPr lang="pl-PL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wyjaśnianie, polemika analiza krytyczna lub naukowa, </a:t>
                      </a:r>
                      <a:r>
                        <a:rPr lang="pl-PL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nauczanie</a:t>
                      </a:r>
                      <a:r>
                        <a:rPr lang="pl-PL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prawo gatunku twórczości</a:t>
                      </a:r>
                      <a:endParaRPr lang="pl-PL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72571"/>
                  </a:ext>
                </a:extLst>
              </a:tr>
              <a:tr h="511262"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Warunek wcześniejszego rozpowszechnienia/ podania do publicznej wiadomości cytowanego utworu</a:t>
                      </a:r>
                      <a:endParaRPr lang="pl-PL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podane do publicznej wiadomości</a:t>
                      </a:r>
                      <a:endParaRPr lang="pl-PL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utwory rozpowszechnione</a:t>
                      </a:r>
                      <a:endParaRPr lang="pl-PL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31500"/>
                  </a:ext>
                </a:extLst>
              </a:tr>
              <a:tr h="316866"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Rozmiar cytatu</a:t>
                      </a:r>
                      <a:endParaRPr lang="pl-PL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rozmiar usprawiedliwiony przez szczególny cel</a:t>
                      </a:r>
                      <a:endParaRPr lang="pl-PL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urywki, drobny utwór w całości</a:t>
                      </a:r>
                      <a:endParaRPr lang="pl-PL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144322"/>
                  </a:ext>
                </a:extLst>
              </a:tr>
              <a:tr h="705658">
                <a:tc>
                  <a:txBody>
                    <a:bodyPr/>
                    <a:lstStyle/>
                    <a:p>
                      <a:pPr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Powołanie autora cytowanego utworu</a:t>
                      </a:r>
                      <a:endParaRPr lang="pl-PL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 ile zostanie podane źródło, łącznie z nazwiskiem autora, poza przypadkami, w których okaże się to niemożliwe</a:t>
                      </a:r>
                      <a:endParaRPr lang="pl-PL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 warunkiem wymienienia imienia i nazwiska twórcy oraz źródła; podanie twórcy i źródła powinno uwzględniać istniejące możliwości</a:t>
                      </a:r>
                      <a:endParaRPr lang="pl-PL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53861"/>
                  </a:ext>
                </a:extLst>
              </a:tr>
              <a:tr h="511262"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Dodatkowe warunki</a:t>
                      </a:r>
                      <a:endParaRPr lang="pl-PL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korzystanie odbywa się zgodnie z uczciwymi praktykami</a:t>
                      </a:r>
                      <a:endParaRPr lang="pl-PL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przytoczenie cytatu musi mieć miejsce w utworze stanowiącym samoistną całość</a:t>
                      </a:r>
                      <a:endParaRPr lang="pl-PL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0" marR="68310" marT="8747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58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2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311BD5F77564284A822613758F241" ma:contentTypeVersion="12" ma:contentTypeDescription="Create a new document." ma:contentTypeScope="" ma:versionID="a7781b284bab5bd90dd2893634e3e4fa">
  <xsd:schema xmlns:xsd="http://www.w3.org/2001/XMLSchema" xmlns:xs="http://www.w3.org/2001/XMLSchema" xmlns:p="http://schemas.microsoft.com/office/2006/metadata/properties" xmlns:ns3="446df9b2-a0ad-462b-a923-d9e164ac6908" xmlns:ns4="a49b5eae-ef94-4eeb-b77a-877d2ed6d6ea" targetNamespace="http://schemas.microsoft.com/office/2006/metadata/properties" ma:root="true" ma:fieldsID="ecebf4e9a34ff4d4d20b6187aac17dd7" ns3:_="" ns4:_="">
    <xsd:import namespace="446df9b2-a0ad-462b-a923-d9e164ac6908"/>
    <xsd:import namespace="a49b5eae-ef94-4eeb-b77a-877d2ed6d6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df9b2-a0ad-462b-a923-d9e164ac6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b5eae-ef94-4eeb-b77a-877d2ed6d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BEFA73-A4B2-473F-BD14-573C7029BD66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49b5eae-ef94-4eeb-b77a-877d2ed6d6ea"/>
    <ds:schemaRef ds:uri="http://purl.org/dc/terms/"/>
    <ds:schemaRef ds:uri="http://schemas.openxmlformats.org/package/2006/metadata/core-properties"/>
    <ds:schemaRef ds:uri="446df9b2-a0ad-462b-a923-d9e164ac690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E4B97E-38D9-41D4-B514-D9154AB179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D39C7-EE7B-4C00-8350-F65992B58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df9b2-a0ad-462b-a923-d9e164ac6908"/>
    <ds:schemaRef ds:uri="a49b5eae-ef94-4eeb-b77a-877d2ed6d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826</Words>
  <Application>Microsoft Office PowerPoint</Application>
  <PresentationFormat>Panoramiczny</PresentationFormat>
  <Paragraphs>66</Paragraphs>
  <Slides>12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Prezentacja programu PowerPoint</vt:lpstr>
      <vt:lpstr>Naruszenia praw autorskich wydawcy publikacji naukowych i edukacyjnych</vt:lpstr>
      <vt:lpstr>Najczęstsze przypadki naruszeń praw autorskich  wydawców publikacji naukowych i edukacyjnych</vt:lpstr>
      <vt:lpstr>Błąd korzystającego z wydawnictw naukowych i edukacyjnych</vt:lpstr>
      <vt:lpstr>Dozwolony użytek  utworów  na podstawie przepisów prawa autorskiego</vt:lpstr>
      <vt:lpstr>Dozwolony użytek  utworów  na podstawie przepisów prawa autorskiego</vt:lpstr>
      <vt:lpstr>ART. 7 ustawy o prawie autorskim i prawach pokrewnych </vt:lpstr>
      <vt:lpstr>Wyjątek naukowy i edukacyjny  w art. 27 ust. 1 ustawy o prawie autorskim</vt:lpstr>
      <vt:lpstr>Prawo Cytatu</vt:lpstr>
      <vt:lpstr>ART. 35 prawa autorskiego – TRÓJSTOPNIOWY TEST</vt:lpstr>
      <vt:lpstr>WNIOSKI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Marzenna Wojciechowska</cp:lastModifiedBy>
  <cp:revision>87</cp:revision>
  <dcterms:created xsi:type="dcterms:W3CDTF">2018-02-16T11:18:13Z</dcterms:created>
  <dcterms:modified xsi:type="dcterms:W3CDTF">2021-11-02T09:14:49Z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0x010100E19311BD5F77564284A822613758F241</vt:lpwstr>
  </property>
</Properties>
</file>