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9"/>
  </p:notesMasterIdLst>
  <p:handoutMasterIdLst>
    <p:handoutMasterId r:id="rId20"/>
  </p:handoutMasterIdLst>
  <p:sldIdLst>
    <p:sldId id="274" r:id="rId5"/>
    <p:sldId id="259" r:id="rId6"/>
    <p:sldId id="276" r:id="rId7"/>
    <p:sldId id="278" r:id="rId8"/>
    <p:sldId id="291" r:id="rId9"/>
    <p:sldId id="288" r:id="rId10"/>
    <p:sldId id="292" r:id="rId11"/>
    <p:sldId id="293" r:id="rId12"/>
    <p:sldId id="294" r:id="rId13"/>
    <p:sldId id="284" r:id="rId14"/>
    <p:sldId id="295" r:id="rId15"/>
    <p:sldId id="297" r:id="rId16"/>
    <p:sldId id="28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Licbarska" initials="LE" lastIdx="1" clrIdx="0"/>
  <p:cmAuthor id="2" name="Licbarska, Elżbieta" initials="LE" lastIdx="6" clrIdx="1">
    <p:extLst>
      <p:ext uri="{19B8F6BF-5375-455C-9EA6-DF929625EA0E}">
        <p15:presenceInfo xmlns:p15="http://schemas.microsoft.com/office/powerpoint/2012/main" userId="S-1-5-21-1328165901-2114521424-1153127641-15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78AC30"/>
    <a:srgbClr val="005562"/>
    <a:srgbClr val="019991"/>
    <a:srgbClr val="0064A8"/>
    <a:srgbClr val="089B98"/>
    <a:srgbClr val="86BC1E"/>
    <a:srgbClr val="157CC1"/>
    <a:srgbClr val="1D4D65"/>
    <a:srgbClr val="07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9"/>
    <p:restoredTop sz="94677"/>
  </p:normalViewPr>
  <p:slideViewPr>
    <p:cSldViewPr snapToGrid="0" snapToObjects="1">
      <p:cViewPr varScale="1">
        <p:scale>
          <a:sx n="69" d="100"/>
          <a:sy n="69" d="100"/>
        </p:scale>
        <p:origin x="908" y="-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544C-CD1D-B742-9C5A-A8E2AE2155E3}" type="datetimeFigureOut">
              <a:rPr lang="pl-PL" smtClean="0"/>
              <a:t>31.10.2021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3001-476A-6947-81D2-70BBBD920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16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C729-D28D-234E-902F-E03BA069784C}" type="datetimeFigureOut">
              <a:rPr lang="pl-PL" smtClean="0"/>
              <a:t>31.10.2021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DBE9-0B2C-4D4B-A1D7-6730623173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56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71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0E2F23-3B9C-1B49-8A5A-96081DA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7CC463-BE64-5047-84F9-D07FB42F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1AAFC-2982-D744-BE16-E9E99F050569}"/>
              </a:ext>
            </a:extLst>
          </p:cNvPr>
          <p:cNvSpPr/>
          <p:nvPr userDrawn="1"/>
        </p:nvSpPr>
        <p:spPr>
          <a:xfrm>
            <a:off x="0" y="6520940"/>
            <a:ext cx="12192000" cy="337060"/>
          </a:xfrm>
          <a:prstGeom prst="rect">
            <a:avLst/>
          </a:prstGeom>
          <a:solidFill>
            <a:srgbClr val="E6EA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C7DA1-3381-B84E-8E87-916C35849CEB}"/>
              </a:ext>
            </a:extLst>
          </p:cNvPr>
          <p:cNvSpPr/>
          <p:nvPr userDrawn="1"/>
        </p:nvSpPr>
        <p:spPr>
          <a:xfrm>
            <a:off x="0" y="0"/>
            <a:ext cx="281992" cy="8128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6A439-90C6-4D4B-9273-9B19BC5919FB}"/>
              </a:ext>
            </a:extLst>
          </p:cNvPr>
          <p:cNvSpPr/>
          <p:nvPr userDrawn="1"/>
        </p:nvSpPr>
        <p:spPr>
          <a:xfrm>
            <a:off x="11223056" y="6520940"/>
            <a:ext cx="968941" cy="33706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80079-DAB5-2542-BF90-4BFB6F5B51F5}"/>
              </a:ext>
            </a:extLst>
          </p:cNvPr>
          <p:cNvSpPr/>
          <p:nvPr userDrawn="1"/>
        </p:nvSpPr>
        <p:spPr>
          <a:xfrm>
            <a:off x="281993" y="6566360"/>
            <a:ext cx="8533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007AC3"/>
                </a:solidFill>
              </a:rPr>
              <a:t>Publikacje naukowe w Polsce – stan spraw i kierunki zmian  • </a:t>
            </a:r>
            <a:r>
              <a:rPr lang="pl-PL" sz="1000" b="0" dirty="0">
                <a:solidFill>
                  <a:schemeClr val="tx2"/>
                </a:solidFill>
              </a:rPr>
              <a:t>3 listopada 2021 r</a:t>
            </a:r>
            <a:r>
              <a:rPr lang="pl-PL" sz="1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AC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0" y="1087884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DCC9E-CD53-0B40-AE16-13BD4B423BC7}"/>
              </a:ext>
            </a:extLst>
          </p:cNvPr>
          <p:cNvGrpSpPr/>
          <p:nvPr/>
        </p:nvGrpSpPr>
        <p:grpSpPr>
          <a:xfrm>
            <a:off x="5940137" y="3994347"/>
            <a:ext cx="4697829" cy="842159"/>
            <a:chOff x="1469210" y="4055533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C8136-9009-5340-A6D4-A4866ACD32A1}"/>
                </a:ext>
              </a:extLst>
            </p:cNvPr>
            <p:cNvSpPr/>
            <p:nvPr/>
          </p:nvSpPr>
          <p:spPr>
            <a:xfrm>
              <a:off x="1469210" y="4055533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6DE26C1-4F48-C443-B510-24E05D80C6AC}"/>
                </a:ext>
              </a:extLst>
            </p:cNvPr>
            <p:cNvGrpSpPr/>
            <p:nvPr/>
          </p:nvGrpSpPr>
          <p:grpSpPr>
            <a:xfrm>
              <a:off x="1845268" y="4345084"/>
              <a:ext cx="4271757" cy="258386"/>
              <a:chOff x="707338" y="4045242"/>
              <a:chExt cx="4271757" cy="258386"/>
            </a:xfrm>
          </p:grpSpPr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F235CE42-6507-9143-8680-7B79891A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845" y="4082029"/>
                <a:ext cx="3888250" cy="22159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91440" bIns="0" rtlCol="0" anchor="t" anchorCtr="0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</a:lstStyle>
              <a:p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listopada 2021 r.  </a:t>
                </a:r>
                <a:r>
                  <a:rPr lang="pl-PL" sz="1600" b="1" dirty="0">
                    <a:solidFill>
                      <a:srgbClr val="78AC3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godz. 11.00–17.00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6D93384-724E-5040-A629-BD59046FE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38" y="4045242"/>
                <a:ext cx="228600" cy="241300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73" y="1816376"/>
            <a:ext cx="6938735" cy="1783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EA524-D861-E344-A83A-E46915913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75093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11"/>
            <a:ext cx="10384856" cy="6620274"/>
          </a:xfrm>
        </p:spPr>
        <p:txBody>
          <a:bodyPr/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Finansowanie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Publikowanie monografii i czasopism naukowych w Polsce jest na ogół działalnością niedochodową z uwagi na niskie nakłady sprzedaży (mały rynek odbiorców, niewystarczające środki na zakupy biblioteczne, niskie ceny, malejąca liczba księgarń), piractwo, kopiowanie, politykę otwierania dostępu.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Niestabilna sytuacja związana z finansowaniem działalności wydawnicze z subwencji państwowych, grantów, dofinansowań, środków budżetowych jednostki.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Brak spójnej polityki państwa jako głównego „udziałowca” dużej części rozproszonego rynku wydawców co do kierunków wspierania jego rozwoju. Brak programów wspierania wydawania monografii na wzór programu dla czasopism.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Wnioski i postulaty zawarte są w Białej Księdze w części końcowej: „Blok 1.Finansowanie publikacji naukowych”</a:t>
            </a:r>
            <a:endParaRPr lang="pl-PL" sz="2000" dirty="0" smtClean="0"/>
          </a:p>
          <a:p>
            <a:r>
              <a:rPr lang="pl-PL" sz="2000" b="1" dirty="0">
                <a:solidFill>
                  <a:srgbClr val="FF0000"/>
                </a:solidFill>
              </a:rPr>
              <a:t>Bariery dotyczące przepływu środków finansowych na projekty realizowane we współpracy sektora publicznego i komercyjnego</a:t>
            </a:r>
            <a:r>
              <a:rPr lang="pl-PL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Biała Księga „Blok 2. Regulacje prawne dotyczące współpracy między sektorem publicznym          a sektorem komercyjnym wydawców.</a:t>
            </a:r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Najczęściej wskazywane trudności i bariery funkcjonowania wydawnictw naukowych </a:t>
            </a:r>
            <a:r>
              <a:rPr lang="pl-PL" sz="2400" dirty="0" smtClean="0">
                <a:solidFill>
                  <a:srgbClr val="FF0000"/>
                </a:solidFill>
              </a:rPr>
              <a:t>1</a:t>
            </a:r>
            <a:endParaRPr lang="en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1071418"/>
            <a:ext cx="10299420" cy="5515356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Rozwój technologiczny </a:t>
            </a:r>
          </a:p>
          <a:p>
            <a:r>
              <a:rPr lang="pl-PL" dirty="0" smtClean="0"/>
              <a:t>Bariery finansowe uniemożliwiające rozwój technologiczny wydawnictw. Brak ogólnokrajowych programów służących informatyzacji procesu wydawniczego, procesu publikowania i deponowania dedykowanych rozproszonemu rynkowi małych, bardzo profesjonalnych, niszowych wydawnictw.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Bała Księga, Blok 3. Strategiczne krajowe plany rozwoju narzędzi do informatyzacji procesu komunikacji naukowej”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Ocena wydawnictw i czasopism</a:t>
            </a:r>
          </a:p>
          <a:p>
            <a:r>
              <a:rPr lang="pl-PL" dirty="0"/>
              <a:t>Rozczarowanie środowiska „Wykazem punktowanych wydawnictw monografii”, który wszystkie polskie wydawnictwa klasyfikuje na tym samym poziomie nie wskazując potencjalnych, pożądanych kierunków zmian. </a:t>
            </a:r>
            <a:endParaRPr lang="pl-PL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Biała Księga, Blok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4. Weryfikacja i poszerzenie listy kryteriów oceny wydawnictw monografii naukowych i czasopism</a:t>
            </a:r>
          </a:p>
          <a:p>
            <a:endParaRPr lang="pl-PL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Najczęściej wskazywane trudności i bariery funkcjonowania wydawnictw naukowych </a:t>
            </a:r>
            <a:r>
              <a:rPr lang="pl-PL" sz="2400" dirty="0" smtClean="0">
                <a:solidFill>
                  <a:srgbClr val="FF0000"/>
                </a:solidFill>
              </a:rPr>
              <a:t>2</a:t>
            </a:r>
            <a:r>
              <a:rPr lang="pl-PL" sz="2400" dirty="0" smtClean="0">
                <a:solidFill>
                  <a:srgbClr val="FFC000"/>
                </a:solidFill>
              </a:rPr>
              <a:t> </a:t>
            </a:r>
            <a:endParaRPr lang="en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1071418"/>
            <a:ext cx="10299420" cy="4646400"/>
          </a:xfrm>
        </p:spPr>
        <p:txBody>
          <a:bodyPr/>
          <a:lstStyle/>
          <a:p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Dialog z wydawcami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 smtClean="0"/>
              <a:t>Brak </a:t>
            </a:r>
            <a:r>
              <a:rPr lang="pl-PL" dirty="0"/>
              <a:t>dialogu państwa ze środowiskiem wydawniczym w zakresie rozpoznania i inwentaryzacji problemów i wyzwań wynikających ze zmiany technologicznej, zmienionych oczekiwań, potrzeba wspierania podmiotów prowadzących działalność gospodarczą w </a:t>
            </a:r>
            <a:r>
              <a:rPr lang="pl-PL" dirty="0" smtClean="0"/>
              <a:t>kraju.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70AD47">
                    <a:lumMod val="75000"/>
                  </a:srgbClr>
                </a:solidFill>
              </a:rPr>
              <a:t>Biała Księga. Blok 5. Dialog z wydawcami</a:t>
            </a:r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Najczęściej wskazywane trudności i bariery funkcjonowania wydawnictw naukowych </a:t>
            </a:r>
            <a:r>
              <a:rPr lang="pl-PL" sz="2400" dirty="0" smtClean="0">
                <a:solidFill>
                  <a:srgbClr val="FF0000"/>
                </a:solidFill>
              </a:rPr>
              <a:t>2</a:t>
            </a:r>
            <a:r>
              <a:rPr lang="pl-PL" sz="2400" dirty="0" smtClean="0">
                <a:solidFill>
                  <a:srgbClr val="FFC000"/>
                </a:solidFill>
              </a:rPr>
              <a:t> </a:t>
            </a:r>
            <a:endParaRPr lang="en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384856" cy="35209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Temat wiodący na kolejną konferencję w 2022 roku „Komunikacja naukowa w świecie cyfrowym”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Obszerne autorskie opracowanie teoretyczne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Zebranie i opracowanie danych od wydawców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Pozyskanie środków na opracowanie autorskie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Udostępnienie materiału przed kolejną </a:t>
            </a:r>
            <a:r>
              <a:rPr lang="pl-PL" smtClean="0"/>
              <a:t>konferencją wydawców</a:t>
            </a: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Tematyka i metoda opracowania kolejnych raportów</a:t>
            </a:r>
            <a:endParaRPr lang="en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0" y="870999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73" y="1591178"/>
            <a:ext cx="6938735" cy="17836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6E5C2-B305-744D-A0C8-22B8A16D3F73}"/>
              </a:ext>
            </a:extLst>
          </p:cNvPr>
          <p:cNvGrpSpPr/>
          <p:nvPr/>
        </p:nvGrpSpPr>
        <p:grpSpPr>
          <a:xfrm>
            <a:off x="5073566" y="3746703"/>
            <a:ext cx="4341419" cy="1157391"/>
            <a:chOff x="567668" y="3019528"/>
            <a:chExt cx="4341419" cy="11573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A7AEB-A328-2F43-B9C9-7CD7307FA6AF}"/>
                </a:ext>
              </a:extLst>
            </p:cNvPr>
            <p:cNvSpPr/>
            <p:nvPr/>
          </p:nvSpPr>
          <p:spPr>
            <a:xfrm>
              <a:off x="567668" y="3019528"/>
              <a:ext cx="4334532" cy="1157391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5FB5A09-CDA9-1C48-AD4F-DFC78CAE9156}"/>
                </a:ext>
              </a:extLst>
            </p:cNvPr>
            <p:cNvSpPr txBox="1">
              <a:spLocks/>
            </p:cNvSpPr>
            <p:nvPr/>
          </p:nvSpPr>
          <p:spPr>
            <a:xfrm>
              <a:off x="567669" y="3406441"/>
              <a:ext cx="4341418" cy="387798"/>
            </a:xfrm>
            <a:prstGeom prst="rect">
              <a:avLst/>
            </a:prstGeom>
          </p:spPr>
          <p:txBody>
            <a:bodyPr vert="horz" wrap="square" lIns="0" tIns="0" rIns="9144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pl-PL" sz="2800" dirty="0">
                  <a:solidFill>
                    <a:schemeClr val="bg1"/>
                  </a:solidFill>
                </a:rPr>
                <a:t>Dziękuję za uwagę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92DFAD-C10C-D147-98BF-129BAA3F2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5093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4D9406C-8E7F-2841-8306-26A820BF95DC}"/>
              </a:ext>
            </a:extLst>
          </p:cNvPr>
          <p:cNvSpPr/>
          <p:nvPr/>
        </p:nvSpPr>
        <p:spPr>
          <a:xfrm>
            <a:off x="844826" y="977697"/>
            <a:ext cx="8607287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2D9B4D1-56A1-2E46-AC76-ADB94CC2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77697"/>
            <a:ext cx="8014252" cy="2529923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Biała Księga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Raport na temat rynku wydawnictw naukowych w Polsce w 2021 roku</a:t>
            </a:r>
            <a:endParaRPr lang="pl-PL" sz="40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D06940-550D-374E-83F4-6D979C18E85E}"/>
              </a:ext>
            </a:extLst>
          </p:cNvPr>
          <p:cNvGrpSpPr/>
          <p:nvPr/>
        </p:nvGrpSpPr>
        <p:grpSpPr>
          <a:xfrm>
            <a:off x="4194313" y="4065033"/>
            <a:ext cx="6493531" cy="842159"/>
            <a:chOff x="5990015" y="4548840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4C8136-9009-5340-A6D4-A4866ACD32A1}"/>
                </a:ext>
              </a:extLst>
            </p:cNvPr>
            <p:cNvSpPr/>
            <p:nvPr/>
          </p:nvSpPr>
          <p:spPr>
            <a:xfrm>
              <a:off x="5990015" y="4548840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505FCFD-829D-714A-A3D3-313C215F9399}"/>
                </a:ext>
              </a:extLst>
            </p:cNvPr>
            <p:cNvSpPr txBox="1">
              <a:spLocks/>
            </p:cNvSpPr>
            <p:nvPr/>
          </p:nvSpPr>
          <p:spPr>
            <a:xfrm>
              <a:off x="5990015" y="4616295"/>
              <a:ext cx="4697829" cy="596675"/>
            </a:xfrm>
            <a:prstGeom prst="rect">
              <a:avLst/>
            </a:prstGeom>
          </p:spPr>
          <p:txBody>
            <a:bodyPr vert="horz" wrap="square" lIns="91440" tIns="216000" rIns="91440" bIns="45720" rtlCol="0" anchor="ctr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/>
              <a:r>
                <a:rPr lang="pl-PL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Ewa Bluszcz, Piotr Dobrołęcki</a:t>
              </a:r>
              <a:endParaRPr 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919C93-A902-A940-952B-D16A72AE8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5093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1324871"/>
            <a:ext cx="10384856" cy="1485329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Istotna, zmieniająca się rola wydawnictw w procesie komunikacji naukowej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Systematyczne gromadzenie aktualnych danych dotyczących podmiotów rynku wydawnictw naukowych i różnych aspektów ich bieżącej działalności - portfolio wydawnicze,  kwalifikowanie do wydania i rozpowszechnianie oraz dystrybucję i promocję.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Wychwycenie i opisane trendów związanych z rozwojem rynku wydawnictw naukowych                     w Polsce (i na świecie) i podpowiadanie najlepszych praktyk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Diagnozowanie problemów, barier rozwojowych i poszukiwanie rozwiązań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Umożliwienie sformułowania wniosków i postulatów w imieniu całej branży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Informacje specjalistyczne ważne dla wydawców, wymiana doświadczeń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l-PL" sz="2000" dirty="0" smtClean="0"/>
              <a:t>Materiał bazowy dla kolejnych edycji konferencji wydawców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Umożliwienie wydawcom, jako ekspertom w zakresie publikowania naukowego, zabrania głosu na temat funkcjonujących obecnie i planowanych rozwiązań dedykowanych branży oraz nadanie im odpowiedniej rangi w projektach opracowywanych przez </a:t>
            </a:r>
            <a:r>
              <a:rPr lang="pl-PL" sz="2000" dirty="0" err="1" smtClean="0"/>
              <a:t>MEiN</a:t>
            </a:r>
            <a:r>
              <a:rPr lang="pl-PL" sz="2000" dirty="0" smtClean="0"/>
              <a:t>; pokazanie KRASP producentów publikacji naukowych z innej perspektywy.</a:t>
            </a:r>
          </a:p>
          <a:p>
            <a:r>
              <a:rPr lang="pl-PL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algn="just"/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b="1" dirty="0">
              <a:solidFill>
                <a:srgbClr val="FF0000"/>
              </a:solidFill>
            </a:endParaRPr>
          </a:p>
          <a:p>
            <a:pPr algn="just"/>
            <a:endParaRPr lang="pl-PL" sz="2000" b="1" dirty="0" smtClean="0">
              <a:solidFill>
                <a:srgbClr val="FF0000"/>
              </a:solidFill>
            </a:endParaRPr>
          </a:p>
          <a:p>
            <a:pPr algn="just"/>
            <a:endParaRPr lang="pl-PL" sz="2000" b="1" dirty="0">
              <a:solidFill>
                <a:srgbClr val="FF0000"/>
              </a:solidFill>
            </a:endParaRPr>
          </a:p>
          <a:p>
            <a:pPr algn="just"/>
            <a:endParaRPr lang="pl-PL" sz="2000" b="1" dirty="0" smtClean="0">
              <a:solidFill>
                <a:srgbClr val="FF0000"/>
              </a:solidFill>
            </a:endParaRPr>
          </a:p>
          <a:p>
            <a:pPr algn="just"/>
            <a:endParaRPr lang="pl-PL" sz="2000" b="1" dirty="0">
              <a:solidFill>
                <a:srgbClr val="FF0000"/>
              </a:solidFill>
            </a:endParaRPr>
          </a:p>
          <a:p>
            <a:pPr algn="just"/>
            <a:endParaRPr lang="pl-PL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>
                <a:solidFill>
                  <a:srgbClr val="FFC000"/>
                </a:solidFill>
              </a:rPr>
              <a:t>D</a:t>
            </a:r>
            <a:r>
              <a:rPr lang="pl-PL" sz="2400" dirty="0" smtClean="0">
                <a:solidFill>
                  <a:srgbClr val="FFC000"/>
                </a:solidFill>
              </a:rPr>
              <a:t>laczego opracowujemy raport ? </a:t>
            </a:r>
            <a:endParaRPr lang="en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64335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Ankieta wydawców </a:t>
            </a:r>
            <a:r>
              <a:rPr lang="pl-PL" sz="2000" dirty="0" smtClean="0"/>
              <a:t>rozesłana w sierpniu 2021 r. do 587 polskich wydawnictw z listy punktowanych wydawnictw naukowych opublikowanej w Komunikacie Ministra Edukacji i Nauki z dnia 22.07.2021. Otrzymaliśmy 138 odpowiedzi, co stanowi 23,5% wydawnictw objętych ankietą. Ankieta nie była wysyłana do redakcji punktowanych czasopism naukowych.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Raport Biblioteki Narodowej </a:t>
            </a:r>
            <a:r>
              <a:rPr lang="pl-PL" sz="2000" b="1" i="1" dirty="0" smtClean="0"/>
              <a:t>Ruch wydawniczy w liczbach 2020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Dane</a:t>
            </a:r>
            <a:r>
              <a:rPr lang="pl-PL" sz="2000" i="1" dirty="0" smtClean="0"/>
              <a:t> </a:t>
            </a:r>
            <a:r>
              <a:rPr lang="pl-PL" sz="2000" b="1" dirty="0" smtClean="0"/>
              <a:t>GUS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Dane z bazy </a:t>
            </a:r>
            <a:r>
              <a:rPr lang="pl-PL" sz="2000" b="1" i="1" dirty="0" smtClean="0"/>
              <a:t>Directory of Open Access </a:t>
            </a:r>
            <a:r>
              <a:rPr lang="pl-PL" sz="2000" b="1" i="1" dirty="0" err="1" smtClean="0"/>
              <a:t>Journals</a:t>
            </a:r>
            <a:endParaRPr lang="pl-PL" sz="2000" b="1" i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Dane z raportu nt. dystrybucji wydawnictw naukowych opracowanego przez </a:t>
            </a:r>
            <a:r>
              <a:rPr lang="pl-PL" sz="2000" i="1" dirty="0" smtClean="0"/>
              <a:t>Nielsen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Liczne przytoczone źródła internetowe odzwierciedlające przebieg dyskusji wokół systemu ewaluacji, listy wydawnictw i czasopism punktowanych oraz tzw. zasady dziedziczenia prestiżu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Materiały Stowarzyszenia Wydawców Szkół Wyższych (etykieta publikacyjna)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Inne, np. dokumenty, rozporządzenia, informatory  MEIN, przytoczone opinie wydawców zrzeszonych w izbach samorządowych PIK, SWSW.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53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Główne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C000"/>
                </a:solidFill>
              </a:rPr>
              <a:t>źródła danych </a:t>
            </a:r>
            <a:endParaRPr lang="en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615655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Forma organizacyjno-prawna wydawnictw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/>
              <a:t>S</a:t>
            </a:r>
            <a:r>
              <a:rPr lang="pl-PL" dirty="0" smtClean="0"/>
              <a:t>kala realizowanej produkcji wydawniczej i portfolio wydawnicze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Finansowanie wydań publikacji naukowych i finansowanie działalności przedsiębiorstw/jednostek organizacyjnych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Opinia na temat obecnego systemu finansowania publikacji badań naukowych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Narzędzia do publikowania czasopism i monografii naukowych, deponowanie w bazach treści naukowych/ bazach indeksujących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dirty="0" smtClean="0"/>
              <a:t>Rozpowszechnianie treści i dystrybucja publikacji naukowych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 smtClean="0"/>
              <a:t>Dyskusja wokół wykazu wydawnictw i czasopism punktowanych</a:t>
            </a:r>
          </a:p>
          <a:p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53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>
                <a:solidFill>
                  <a:srgbClr val="FFC000"/>
                </a:solidFill>
              </a:rPr>
              <a:t>Jakie obszary działalności wydawnictw były głównym tematem ankiety/raportu 2021?</a:t>
            </a:r>
            <a:endParaRPr lang="en-P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18"/>
            <a:ext cx="10384856" cy="4739759"/>
          </a:xfrm>
        </p:spPr>
        <p:txBody>
          <a:bodyPr/>
          <a:lstStyle/>
          <a:p>
            <a:r>
              <a:rPr lang="pl-PL" sz="2000" b="1" dirty="0" smtClean="0"/>
              <a:t>Wg danych BN </a:t>
            </a:r>
          </a:p>
          <a:p>
            <a:r>
              <a:rPr lang="pl-PL" sz="2000" dirty="0" smtClean="0"/>
              <a:t>W 2020 roku w Polsce ukazało się 8345 publikacji naukowych, o 2500 mniej niż w roku 2019.</a:t>
            </a:r>
          </a:p>
          <a:p>
            <a:r>
              <a:rPr lang="pl-PL" sz="2000" dirty="0">
                <a:solidFill>
                  <a:prstClr val="black"/>
                </a:solidFill>
              </a:rPr>
              <a:t>Wśród oficyn o największej aktywności 47% to wydawnictwa uczelniane i instytuty </a:t>
            </a:r>
            <a:r>
              <a:rPr lang="pl-PL" sz="2000" dirty="0" smtClean="0">
                <a:solidFill>
                  <a:prstClr val="black"/>
                </a:solidFill>
              </a:rPr>
              <a:t>PAN</a:t>
            </a:r>
            <a:r>
              <a:rPr lang="pl-PL" sz="2000" dirty="0" smtClean="0"/>
              <a:t>. Ta grupa dostarcza znaczącą/największą część publikacji naukowych w Polsce. </a:t>
            </a:r>
          </a:p>
          <a:p>
            <a:r>
              <a:rPr lang="pl-PL" sz="2000" b="1" dirty="0" smtClean="0"/>
              <a:t>Grupa  wydawców realizujących rocznie największe plany wydawnicze </a:t>
            </a:r>
            <a:r>
              <a:rPr lang="pl-PL" sz="2000" dirty="0" smtClean="0"/>
              <a:t>obejmujące monografie naukowe wg danych BN jest bardziej zróżnicowana, są to zarówno wydawnictwa komercyjne, jak i publiczne, o profilu ściśle naukowym, jak i mieszanym. W grupie 25 największych wydawnictw jest 8 wydawnictw komercyjnych, 14 wydawnictw uczelnianych, 2 wydawnictwa organizacji kościelnych, grupa wydawnictw instytutów  PAN.  Ranking zawarty jest w „Białej Księdze”.</a:t>
            </a:r>
            <a:endParaRPr lang="pl-PL" sz="2000" b="1" dirty="0" smtClean="0"/>
          </a:p>
          <a:p>
            <a:r>
              <a:rPr lang="pl-PL" sz="2000" b="1" dirty="0" smtClean="0"/>
              <a:t>Wg danych ankiety PIK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Duże rozproszenie produkcji wydawniczej </a:t>
            </a:r>
          </a:p>
          <a:p>
            <a:r>
              <a:rPr lang="pl-PL" sz="2000" dirty="0" smtClean="0"/>
              <a:t>Wg danych z ankiety PIK rynek jest zdominowany przez małe wydawnictwa o profilu ściśle naukowym (127 na 138 odpowiedzi), wydające monografie naukowe „okazjonalnie”, tj. do 10 rocznie (68 odpowiedzi) i  wydawnictwa małe do 50 monografii rocznie (40 odpowiedzi).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Cechy rynku wydawnictw naukowych w Polsce na podstawie zebranych danych </a:t>
            </a:r>
            <a:r>
              <a:rPr lang="pl-PL" sz="2400" dirty="0">
                <a:solidFill>
                  <a:srgbClr val="FF0000"/>
                </a:solidFill>
              </a:rPr>
              <a:t>1</a:t>
            </a:r>
            <a:endParaRPr lang="en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18"/>
            <a:ext cx="10384856" cy="2395528"/>
          </a:xfrm>
        </p:spPr>
        <p:txBody>
          <a:bodyPr/>
          <a:lstStyle/>
          <a:p>
            <a:endParaRPr lang="pl-PL" sz="2000" dirty="0" smtClean="0"/>
          </a:p>
          <a:p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9817"/>
            <a:ext cx="11353800" cy="1865126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Cechy rynku wydawnictw naukowych w Polsce na podstawie zebranych danych </a:t>
            </a:r>
            <a:r>
              <a:rPr lang="pl-PL" sz="2400" dirty="0" smtClean="0">
                <a:solidFill>
                  <a:srgbClr val="FF0000"/>
                </a:solidFill>
              </a:rPr>
              <a:t>2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>
                <a:solidFill>
                  <a:srgbClr val="FF0000"/>
                </a:solidFill>
              </a:rPr>
              <a:t/>
            </a:r>
            <a:br>
              <a:rPr lang="pl-PL" sz="2400" dirty="0">
                <a:solidFill>
                  <a:srgbClr val="FF0000"/>
                </a:solidFill>
              </a:rPr>
            </a:br>
            <a:endParaRPr lang="en-PL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68232"/>
              </p:ext>
            </p:extLst>
          </p:nvPr>
        </p:nvGraphicFramePr>
        <p:xfrm>
          <a:off x="1644073" y="2077966"/>
          <a:ext cx="8442037" cy="3293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7874">
                  <a:extLst>
                    <a:ext uri="{9D8B030D-6E8A-4147-A177-3AD203B41FA5}">
                      <a16:colId xmlns:a16="http://schemas.microsoft.com/office/drawing/2014/main" val="2375757510"/>
                    </a:ext>
                  </a:extLst>
                </a:gridCol>
                <a:gridCol w="1944163">
                  <a:extLst>
                    <a:ext uri="{9D8B030D-6E8A-4147-A177-3AD203B41FA5}">
                      <a16:colId xmlns:a16="http://schemas.microsoft.com/office/drawing/2014/main" val="1238152105"/>
                    </a:ext>
                  </a:extLst>
                </a:gridCol>
              </a:tblGrid>
              <a:tr h="409935">
                <a:tc>
                  <a:txBody>
                    <a:bodyPr/>
                    <a:lstStyle/>
                    <a:p>
                      <a:r>
                        <a:rPr lang="pl-PL" dirty="0" smtClean="0"/>
                        <a:t>Jednostki</a:t>
                      </a:r>
                      <a:r>
                        <a:rPr lang="pl-PL" baseline="0" dirty="0" smtClean="0"/>
                        <a:t> sektora publicznego w ankiecie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deklaracji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31177"/>
                  </a:ext>
                </a:extLst>
              </a:tr>
              <a:tr h="438041">
                <a:tc>
                  <a:txBody>
                    <a:bodyPr/>
                    <a:lstStyle/>
                    <a:p>
                      <a:r>
                        <a:rPr lang="pl-PL" dirty="0" smtClean="0"/>
                        <a:t>Jednostki uczelniane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     61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37431"/>
                  </a:ext>
                </a:extLst>
              </a:tr>
              <a:tr h="395562">
                <a:tc>
                  <a:txBody>
                    <a:bodyPr/>
                    <a:lstStyle/>
                    <a:p>
                      <a:r>
                        <a:rPr lang="pl-PL" dirty="0" smtClean="0"/>
                        <a:t>Instytuty</a:t>
                      </a:r>
                      <a:r>
                        <a:rPr lang="pl-PL" baseline="0" dirty="0" smtClean="0"/>
                        <a:t> badawcze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     21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28923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r>
                        <a:rPr lang="pl-PL" dirty="0" smtClean="0"/>
                        <a:t>Instytucje kultury/muzea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</a:t>
                      </a:r>
                      <a:r>
                        <a:rPr lang="pl-PL" baseline="0" dirty="0" smtClean="0"/>
                        <a:t>         8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38608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r>
                        <a:rPr lang="pl-PL" dirty="0" smtClean="0"/>
                        <a:t>Stowarzyszenia i przedsiębiorstwa państwowe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     11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874755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r>
                        <a:rPr lang="pl-PL" dirty="0" smtClean="0"/>
                        <a:t>Organizacje</a:t>
                      </a:r>
                      <a:r>
                        <a:rPr lang="pl-PL" baseline="0" dirty="0" smtClean="0"/>
                        <a:t> kościelne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</a:t>
                      </a:r>
                      <a:r>
                        <a:rPr lang="pl-PL" baseline="0" dirty="0" smtClean="0"/>
                        <a:t>         1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85887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r>
                        <a:rPr lang="pl-PL" dirty="0" smtClean="0"/>
                        <a:t>Brak danych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</a:t>
                      </a:r>
                      <a:r>
                        <a:rPr lang="pl-PL" baseline="0" dirty="0" smtClean="0"/>
                        <a:t>         6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80454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RAZEM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        108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346168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062183" y="803564"/>
            <a:ext cx="10086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b="1" dirty="0" smtClean="0"/>
              <a:t>Dominacja wydawnictw sektora publicznego</a:t>
            </a:r>
          </a:p>
          <a:p>
            <a:r>
              <a:rPr lang="pl-PL" dirty="0" smtClean="0"/>
              <a:t>Wśród </a:t>
            </a:r>
            <a:r>
              <a:rPr lang="pl-PL" dirty="0"/>
              <a:t>138 ankietowanych 108 oficyn (78%) to wydawnictwa sektora publicznego, a 30 to jednostki komercyjne. W grupie dużych oficyn wydawniczych wydających ponad 100 monografii naukowych rocznie 7</a:t>
            </a:r>
            <a:r>
              <a:rPr lang="pl-PL" dirty="0" smtClean="0"/>
              <a:t>0% </a:t>
            </a:r>
            <a:r>
              <a:rPr lang="pl-PL" dirty="0"/>
              <a:t>stanowią wydawnictwa finansowane ze środków publicznych.</a:t>
            </a:r>
          </a:p>
        </p:txBody>
      </p:sp>
    </p:spTree>
    <p:extLst>
      <p:ext uri="{BB962C8B-B14F-4D97-AF65-F5344CB8AC3E}">
        <p14:creationId xmlns:p14="http://schemas.microsoft.com/office/powerpoint/2010/main" val="30638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10"/>
            <a:ext cx="10384856" cy="868442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Silne uzależnienie działalności od innych niż wpływy ze sprzedaży źródeł finansowania działalności publikacyjnej. Brak stabilności, ograniczona możliwość tworzenia długofalowych strategii rozwoju wydawnictw, im mniejsze wydawnictwo, tym większe zagrożenie brakiem finansowania.</a:t>
            </a:r>
          </a:p>
          <a:p>
            <a:r>
              <a:rPr lang="pl-PL" sz="2000" dirty="0" smtClean="0"/>
              <a:t>Udział sprzedaży w finansowaniu kosztów publikowania wynosi ok. 20%  u wydawców sektora publicznego (najwięcej wskazań) i ok. 60 % u wydawców komercyjnych, którzy wzięli udział w ankiecie. Udział środków publicznych jest znaczący lub dominujący w strukturze finansowania publikacji naukowych i działalności wydawnictw naukowych. Najczęściej wymieniane programy publiczne dofinansowujące to: granty zewnętrzne NCN, NPRH, ”Wsparcie rozwoju czasopism naukowych”, „Działalność upowszechniająca naukę”, dofinansowanie rozwoju infrastruktury informatycznej, dofinansowanie projektów z różnych instytucji kultury.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Starania o przestrzeganie zasad etyki publikacyjnej, przy dużych rozbieżnościach w ich interpretacji: </a:t>
            </a:r>
            <a:r>
              <a:rPr lang="pl-PL" sz="2000" dirty="0" smtClean="0"/>
              <a:t>jedna, dwie lub trzy niezależne recenzje, stosowanie trybu podwójnie ślepej recenzji, tak lub nie dla arkusza recenzyjnego. </a:t>
            </a:r>
          </a:p>
          <a:p>
            <a:endParaRPr lang="pl-PL" sz="2000" dirty="0" smtClean="0"/>
          </a:p>
          <a:p>
            <a:endParaRPr lang="pl-PL" sz="2000" b="1" dirty="0" smtClean="0"/>
          </a:p>
          <a:p>
            <a:endParaRPr lang="pl-PL" sz="2000" b="1" dirty="0" smtClean="0"/>
          </a:p>
          <a:p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Cechy rynku wydawnictw naukowych w Polsce na podstawie zebranych danych </a:t>
            </a:r>
            <a:r>
              <a:rPr lang="pl-PL" sz="2400" dirty="0">
                <a:solidFill>
                  <a:srgbClr val="FF0000"/>
                </a:solidFill>
              </a:rPr>
              <a:t>3</a:t>
            </a:r>
            <a:endParaRPr lang="en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10"/>
            <a:ext cx="10384856" cy="827919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Wdrażanie polityki otwartego dostępu (raczej) w modelu hybrydowym: 89/138 podmiotów</a:t>
            </a:r>
            <a:r>
              <a:rPr lang="pl-PL" sz="2000" dirty="0" smtClean="0"/>
              <a:t>, tylko 14 publikuje wszystko w otwartym dostępie, a 9 nie „otwiera” swoich publikacji.</a:t>
            </a:r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Ankietowana grupa wydawnictw podejmuje </a:t>
            </a:r>
            <a:r>
              <a:rPr lang="pl-PL" sz="2000" b="1" dirty="0" smtClean="0"/>
              <a:t>intensywne starania o udział w procesie komunikacji naukowej i aplikuje do wielu baz treści naukowych</a:t>
            </a:r>
            <a:r>
              <a:rPr lang="pl-PL" sz="2000" dirty="0" smtClean="0"/>
              <a:t>, w tym baz międzynarodowych. Grupę cechuje </a:t>
            </a:r>
            <a:r>
              <a:rPr lang="pl-PL" sz="2000" b="1" dirty="0" smtClean="0"/>
              <a:t>duża świadomość potrzeb związanych z nowoczesnym publikowaniem naukowym, szczególnie dla treści czasopism</a:t>
            </a:r>
            <a:r>
              <a:rPr lang="pl-PL" sz="2000" dirty="0" smtClean="0"/>
              <a:t> (</a:t>
            </a:r>
            <a:r>
              <a:rPr lang="pl-PL" sz="2000" dirty="0" err="1" smtClean="0"/>
              <a:t>Scopus</a:t>
            </a:r>
            <a:r>
              <a:rPr lang="pl-PL" sz="2000" dirty="0" smtClean="0"/>
              <a:t>, </a:t>
            </a:r>
            <a:r>
              <a:rPr lang="pl-PL" sz="2000" dirty="0" err="1" smtClean="0"/>
              <a:t>WoS</a:t>
            </a:r>
            <a:r>
              <a:rPr lang="pl-PL" sz="2000" dirty="0" smtClean="0"/>
              <a:t>, ERIH+, </a:t>
            </a:r>
            <a:r>
              <a:rPr lang="pl-PL" sz="2000" dirty="0" err="1" smtClean="0"/>
              <a:t>BazHum</a:t>
            </a:r>
            <a:r>
              <a:rPr lang="pl-PL" sz="2000" dirty="0" smtClean="0"/>
              <a:t>, CEJSH, </a:t>
            </a:r>
            <a:r>
              <a:rPr lang="pl-PL" sz="2000" dirty="0" err="1" smtClean="0"/>
              <a:t>BazTech</a:t>
            </a:r>
            <a:r>
              <a:rPr lang="pl-PL" sz="2000" dirty="0" smtClean="0"/>
              <a:t>, inne).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Niewielka liczba profesjonalnych narzędzi informatycznych do prowadzenia procesu wydawniczego i publikowania  monografii (</a:t>
            </a:r>
            <a:r>
              <a:rPr lang="pl-PL" sz="2000" b="1" dirty="0"/>
              <a:t>p</a:t>
            </a:r>
            <a:r>
              <a:rPr lang="pl-PL" sz="2000" b="1" dirty="0" smtClean="0"/>
              <a:t>latforma monografii). Wdrożenia zadeklarowało 22 (16%) wydawców.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/>
              <a:t>Wdrożenia lub korzystanie z platform czasopism oparte na różnych systemach deklaruje 71 na 138 wydawców (51%). </a:t>
            </a:r>
            <a:r>
              <a:rPr lang="pl-PL" sz="2000" dirty="0" smtClean="0"/>
              <a:t>Są to platformy płatne: </a:t>
            </a:r>
            <a:r>
              <a:rPr lang="pl-PL" sz="2000" dirty="0" err="1" smtClean="0"/>
              <a:t>Editorial</a:t>
            </a:r>
            <a:r>
              <a:rPr lang="pl-PL" sz="2000" dirty="0" smtClean="0"/>
              <a:t> Manager System, Index Copernicus, Portal Czasopism UJ, Scholar One, Digital </a:t>
            </a:r>
            <a:r>
              <a:rPr lang="pl-PL" sz="2000" dirty="0" err="1" smtClean="0"/>
              <a:t>Commons</a:t>
            </a:r>
            <a:r>
              <a:rPr lang="pl-PL" sz="2000" dirty="0" smtClean="0"/>
              <a:t>, </a:t>
            </a:r>
            <a:r>
              <a:rPr lang="pl-PL" sz="2000" dirty="0" err="1" smtClean="0"/>
              <a:t>Sciendo</a:t>
            </a:r>
            <a:r>
              <a:rPr lang="pl-PL" sz="2000" dirty="0" smtClean="0"/>
              <a:t>, LEX.  OJS dominuje  jako baza do bezpłatnych wdrożeń ogólnodostępnych i bezpłatnych, tzw. open </a:t>
            </a:r>
            <a:r>
              <a:rPr lang="pl-PL" sz="2000" dirty="0" err="1" smtClean="0"/>
              <a:t>source</a:t>
            </a:r>
            <a:r>
              <a:rPr lang="pl-PL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Duża i ważna rola </a:t>
            </a:r>
            <a:r>
              <a:rPr lang="pl-PL" sz="2000" b="1" dirty="0" smtClean="0"/>
              <a:t>bibliotek naukowych </a:t>
            </a:r>
            <a:r>
              <a:rPr lang="pl-PL" sz="2000" dirty="0" smtClean="0"/>
              <a:t> jako podmiotów zarządzających repozytoriami uczelnianymi. Przejmowanie roli wydawnictw np. w uczelniach technicznych.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"/>
            <a:ext cx="11353800" cy="1144929"/>
          </a:xfrm>
        </p:spPr>
        <p:txBody>
          <a:bodyPr/>
          <a:lstStyle/>
          <a:p>
            <a:r>
              <a:rPr lang="pl-PL" dirty="0" smtClean="0"/>
              <a:t>Biała Księga</a:t>
            </a:r>
            <a:br>
              <a:rPr lang="pl-PL" dirty="0" smtClean="0"/>
            </a:br>
            <a:r>
              <a:rPr lang="pl-PL" sz="2400" dirty="0" smtClean="0"/>
              <a:t>Raport na temat rynku wydawnictw naukowych w Polsce w roku 2021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C000"/>
                </a:solidFill>
              </a:rPr>
              <a:t>Cechy rynku wydawnictw naukowych w Polsce na podstawie zebranych danych </a:t>
            </a:r>
            <a:r>
              <a:rPr lang="pl-PL" sz="2400" dirty="0">
                <a:solidFill>
                  <a:srgbClr val="FF0000"/>
                </a:solidFill>
              </a:rPr>
              <a:t>4</a:t>
            </a:r>
            <a:endParaRPr lang="en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311BD5F77564284A822613758F241" ma:contentTypeVersion="12" ma:contentTypeDescription="Create a new document." ma:contentTypeScope="" ma:versionID="a7781b284bab5bd90dd2893634e3e4fa">
  <xsd:schema xmlns:xsd="http://www.w3.org/2001/XMLSchema" xmlns:xs="http://www.w3.org/2001/XMLSchema" xmlns:p="http://schemas.microsoft.com/office/2006/metadata/properties" xmlns:ns3="446df9b2-a0ad-462b-a923-d9e164ac6908" xmlns:ns4="a49b5eae-ef94-4eeb-b77a-877d2ed6d6ea" targetNamespace="http://schemas.microsoft.com/office/2006/metadata/properties" ma:root="true" ma:fieldsID="ecebf4e9a34ff4d4d20b6187aac17dd7" ns3:_="" ns4:_="">
    <xsd:import namespace="446df9b2-a0ad-462b-a923-d9e164ac6908"/>
    <xsd:import namespace="a49b5eae-ef94-4eeb-b77a-877d2ed6d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f9b2-a0ad-462b-a923-d9e164ac6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b5eae-ef94-4eeb-b77a-877d2ed6d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BEFA73-A4B2-473F-BD14-573C7029BD66}">
  <ds:schemaRefs>
    <ds:schemaRef ds:uri="446df9b2-a0ad-462b-a923-d9e164ac6908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49b5eae-ef94-4eeb-b77a-877d2ed6d6e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E4B97E-38D9-41D4-B514-D9154AB17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D39C7-EE7B-4C00-8350-F65992B58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f9b2-a0ad-462b-a923-d9e164ac6908"/>
    <ds:schemaRef ds:uri="a49b5eae-ef94-4eeb-b77a-877d2ed6d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</TotalTime>
  <Words>1557</Words>
  <Application>Microsoft Office PowerPoint</Application>
  <PresentationFormat>Panoramiczny</PresentationFormat>
  <Paragraphs>147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Prezentacja programu PowerPoint</vt:lpstr>
      <vt:lpstr> Biała Księga Raport na temat rynku wydawnictw naukowych w Polsce w 2021 roku</vt:lpstr>
      <vt:lpstr>Biała Księga Raport na temat rynku wydawnictw naukowych w Polsce w roku 2021 Dlaczego opracowujemy raport ? </vt:lpstr>
      <vt:lpstr>Biała Księga Raport na temat rynku wydawnictw naukowych w Polsce w roku 2021 Główne źródła danych </vt:lpstr>
      <vt:lpstr>Biała Księga Raport na temat rynku wydawnictw naukowych w Polsce w roku 2021 Jakie obszary działalności wydawnictw były głównym tematem ankiety/raportu 2021?</vt:lpstr>
      <vt:lpstr>Biała Księga Raport na temat rynku wydawnictw naukowych w Polsce w roku 2021 Cechy rynku wydawnictw naukowych w Polsce na podstawie zebranych danych 1</vt:lpstr>
      <vt:lpstr>Biała Księga Raport na temat rynku wydawnictw naukowych w Polsce w roku 2021 Cechy rynku wydawnictw naukowych w Polsce na podstawie zebranych danych 2  </vt:lpstr>
      <vt:lpstr>Biała Księga Raport na temat rynku wydawnictw naukowych w Polsce w roku 2021 Cechy rynku wydawnictw naukowych w Polsce na podstawie zebranych danych 3</vt:lpstr>
      <vt:lpstr>Biała Księga Raport na temat rynku wydawnictw naukowych w Polsce w roku 2021 Cechy rynku wydawnictw naukowych w Polsce na podstawie zebranych danych 4</vt:lpstr>
      <vt:lpstr>Biała Księga Raport na temat rynku wydawnictw naukowych w Polsce w roku 2021 Najczęściej wskazywane trudności i bariery funkcjonowania wydawnictw naukowych 1</vt:lpstr>
      <vt:lpstr>Biała Księga Raport na temat rynku wydawnictw naukowych w Polsce w roku 2021 Najczęściej wskazywane trudności i bariery funkcjonowania wydawnictw naukowych 2 </vt:lpstr>
      <vt:lpstr>Biała Księga Raport na temat rynku wydawnictw naukowych w Polsce w roku 2021 Najczęściej wskazywane trudności i bariery funkcjonowania wydawnictw naukowych 2 </vt:lpstr>
      <vt:lpstr>Biała Księga Raport na temat rynku wydawnictw naukowych w Polsce w roku 2021 Tematyka i metoda opracowania kolejnych raportów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Ewa Bluszcz</cp:lastModifiedBy>
  <cp:revision>147</cp:revision>
  <dcterms:created xsi:type="dcterms:W3CDTF">2018-02-16T11:18:13Z</dcterms:created>
  <dcterms:modified xsi:type="dcterms:W3CDTF">2021-10-31T12:58:08Z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0x010100E19311BD5F77564284A822613758F241</vt:lpwstr>
  </property>
</Properties>
</file>