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</p:sldMasterIdLst>
  <p:notesMasterIdLst>
    <p:notesMasterId r:id="rId26"/>
  </p:notesMasterIdLst>
  <p:handoutMasterIdLst>
    <p:handoutMasterId r:id="rId27"/>
  </p:handoutMasterIdLst>
  <p:sldIdLst>
    <p:sldId id="274" r:id="rId5"/>
    <p:sldId id="259" r:id="rId6"/>
    <p:sldId id="276" r:id="rId7"/>
    <p:sldId id="277" r:id="rId8"/>
    <p:sldId id="278" r:id="rId9"/>
    <p:sldId id="279" r:id="rId10"/>
    <p:sldId id="280" r:id="rId11"/>
    <p:sldId id="281" r:id="rId12"/>
    <p:sldId id="283" r:id="rId13"/>
    <p:sldId id="284" r:id="rId14"/>
    <p:sldId id="285" r:id="rId15"/>
    <p:sldId id="286" r:id="rId16"/>
    <p:sldId id="287" r:id="rId17"/>
    <p:sldId id="282" r:id="rId18"/>
    <p:sldId id="288" r:id="rId19"/>
    <p:sldId id="289" r:id="rId20"/>
    <p:sldId id="290" r:id="rId21"/>
    <p:sldId id="291" r:id="rId22"/>
    <p:sldId id="292" r:id="rId23"/>
    <p:sldId id="293" r:id="rId24"/>
    <p:sldId id="27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żbieta Licbarska" initials="LE" lastIdx="1" clrIdx="0"/>
  <p:cmAuthor id="2" name="Licbarska, Elżbieta" initials="LE" lastIdx="6" clrIdx="1">
    <p:extLst>
      <p:ext uri="{19B8F6BF-5375-455C-9EA6-DF929625EA0E}">
        <p15:presenceInfo xmlns:p15="http://schemas.microsoft.com/office/powerpoint/2012/main" userId="S-1-5-21-1328165901-2114521424-1153127641-156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3"/>
    <a:srgbClr val="78AC30"/>
    <a:srgbClr val="005562"/>
    <a:srgbClr val="019991"/>
    <a:srgbClr val="0064A8"/>
    <a:srgbClr val="089B98"/>
    <a:srgbClr val="86BC1E"/>
    <a:srgbClr val="157CC1"/>
    <a:srgbClr val="1D4D65"/>
    <a:srgbClr val="07A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09"/>
    <p:restoredTop sz="94677"/>
  </p:normalViewPr>
  <p:slideViewPr>
    <p:cSldViewPr snapToGrid="0" snapToObjects="1">
      <p:cViewPr varScale="1">
        <p:scale>
          <a:sx n="86" d="100"/>
          <a:sy n="86" d="100"/>
        </p:scale>
        <p:origin x="9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1" d="100"/>
        <a:sy n="161" d="100"/>
      </p:scale>
      <p:origin x="0" y="0"/>
    </p:cViewPr>
  </p:sorterViewPr>
  <p:notesViewPr>
    <p:cSldViewPr snapToGrid="0" snapToObjects="1">
      <p:cViewPr varScale="1">
        <p:scale>
          <a:sx n="154" d="100"/>
          <a:sy n="154" d="100"/>
        </p:scale>
        <p:origin x="367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F544C-CD1D-B742-9C5A-A8E2AE2155E3}" type="datetimeFigureOut">
              <a:rPr lang="pl-PL" smtClean="0"/>
              <a:t>2021-11-02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23001-476A-6947-81D2-70BBBD920B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7160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1C729-D28D-234E-902F-E03BA069784C}" type="datetimeFigureOut">
              <a:rPr lang="pl-PL" smtClean="0"/>
              <a:t>2021-11-02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6DBE9-0B2C-4D4B-A1D7-6730623173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30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Systemowe wsparcie RODO w sektorze publicznym.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61482-768A-4836-985F-A1DCEB17975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2380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Systemowe wsparcie RODO w sektorze publicznym.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61482-768A-4836-985F-A1DCEB17975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1569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Systemowe wsparcie RODO w sektorze publicznym.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61482-768A-4836-985F-A1DCEB179757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171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10E2F23-3B9C-1B49-8A5A-96081DA54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853"/>
            <a:ext cx="10384856" cy="16507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A7CC463-BE64-5047-84F9-D07FB42FD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679"/>
            <a:ext cx="11353800" cy="4801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32679"/>
            <a:ext cx="11353800" cy="4801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75853"/>
            <a:ext cx="10384856" cy="16507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41AAFC-2982-D744-BE16-E9E99F050569}"/>
              </a:ext>
            </a:extLst>
          </p:cNvPr>
          <p:cNvSpPr/>
          <p:nvPr userDrawn="1"/>
        </p:nvSpPr>
        <p:spPr>
          <a:xfrm>
            <a:off x="0" y="6520940"/>
            <a:ext cx="12192000" cy="337060"/>
          </a:xfrm>
          <a:prstGeom prst="rect">
            <a:avLst/>
          </a:prstGeom>
          <a:solidFill>
            <a:srgbClr val="E6EA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2C7DA1-3381-B84E-8E87-916C35849CEB}"/>
              </a:ext>
            </a:extLst>
          </p:cNvPr>
          <p:cNvSpPr/>
          <p:nvPr userDrawn="1"/>
        </p:nvSpPr>
        <p:spPr>
          <a:xfrm>
            <a:off x="0" y="0"/>
            <a:ext cx="281992" cy="812800"/>
          </a:xfrm>
          <a:prstGeom prst="rect">
            <a:avLst/>
          </a:prstGeom>
          <a:solidFill>
            <a:srgbClr val="78AC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16A439-90C6-4D4B-9273-9B19BC5919FB}"/>
              </a:ext>
            </a:extLst>
          </p:cNvPr>
          <p:cNvSpPr/>
          <p:nvPr userDrawn="1"/>
        </p:nvSpPr>
        <p:spPr>
          <a:xfrm>
            <a:off x="11223056" y="6520940"/>
            <a:ext cx="968941" cy="337060"/>
          </a:xfrm>
          <a:prstGeom prst="rect">
            <a:avLst/>
          </a:prstGeom>
          <a:solidFill>
            <a:srgbClr val="007A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180079-DAB5-2542-BF90-4BFB6F5B51F5}"/>
              </a:ext>
            </a:extLst>
          </p:cNvPr>
          <p:cNvSpPr/>
          <p:nvPr userDrawn="1"/>
        </p:nvSpPr>
        <p:spPr>
          <a:xfrm>
            <a:off x="281993" y="6566360"/>
            <a:ext cx="8533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b="1" dirty="0">
                <a:solidFill>
                  <a:srgbClr val="007AC3"/>
                </a:solidFill>
              </a:rPr>
              <a:t>Publikacje naukowe w Polsce – stan spraw i kierunki zmian  • </a:t>
            </a:r>
            <a:r>
              <a:rPr lang="pl-PL" sz="1000" b="0" dirty="0">
                <a:solidFill>
                  <a:schemeClr val="tx2"/>
                </a:solidFill>
              </a:rPr>
              <a:t>3 listopada 2021 r</a:t>
            </a:r>
            <a:r>
              <a:rPr lang="pl-PL" sz="10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499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7AC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ack and white piano keys&#10;&#10;Description automatically generated with low confidence">
            <a:extLst>
              <a:ext uri="{FF2B5EF4-FFF2-40B4-BE49-F238E27FC236}">
                <a16:creationId xmlns:a16="http://schemas.microsoft.com/office/drawing/2014/main" id="{F8A6F369-58A6-D943-940F-ED2162FD14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4D9406C-8E7F-2841-8306-26A820BF95DC}"/>
              </a:ext>
            </a:extLst>
          </p:cNvPr>
          <p:cNvSpPr/>
          <p:nvPr/>
        </p:nvSpPr>
        <p:spPr>
          <a:xfrm>
            <a:off x="0" y="1087884"/>
            <a:ext cx="8338930" cy="3454400"/>
          </a:xfrm>
          <a:prstGeom prst="rect">
            <a:avLst/>
          </a:prstGeom>
          <a:solidFill>
            <a:srgbClr val="78AC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BE825F-7F95-BC4D-A146-6A1C98A25092}"/>
              </a:ext>
            </a:extLst>
          </p:cNvPr>
          <p:cNvSpPr txBox="1"/>
          <p:nvPr/>
        </p:nvSpPr>
        <p:spPr>
          <a:xfrm>
            <a:off x="-856648" y="-49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L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1DCC9E-CD53-0B40-AE16-13BD4B423BC7}"/>
              </a:ext>
            </a:extLst>
          </p:cNvPr>
          <p:cNvGrpSpPr/>
          <p:nvPr/>
        </p:nvGrpSpPr>
        <p:grpSpPr>
          <a:xfrm>
            <a:off x="5940137" y="3994347"/>
            <a:ext cx="4697829" cy="842159"/>
            <a:chOff x="1469210" y="4055533"/>
            <a:chExt cx="4697829" cy="84215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94C8136-9009-5340-A6D4-A4866ACD32A1}"/>
                </a:ext>
              </a:extLst>
            </p:cNvPr>
            <p:cNvSpPr/>
            <p:nvPr/>
          </p:nvSpPr>
          <p:spPr>
            <a:xfrm>
              <a:off x="1469210" y="4055533"/>
              <a:ext cx="4697829" cy="842159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6DE26C1-4F48-C443-B510-24E05D80C6AC}"/>
                </a:ext>
              </a:extLst>
            </p:cNvPr>
            <p:cNvGrpSpPr/>
            <p:nvPr/>
          </p:nvGrpSpPr>
          <p:grpSpPr>
            <a:xfrm>
              <a:off x="1845268" y="4345084"/>
              <a:ext cx="4271757" cy="258386"/>
              <a:chOff x="707338" y="4045242"/>
              <a:chExt cx="4271757" cy="258386"/>
            </a:xfrm>
          </p:grpSpPr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F235CE42-6507-9143-8680-7B79891A6F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0845" y="4082029"/>
                <a:ext cx="3888250" cy="221599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0" rIns="91440" bIns="0" rtlCol="0" anchor="t" anchorCtr="0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defRPr>
                </a:lvl1pPr>
              </a:lstStyle>
              <a:p>
                <a:r>
                  <a:rPr lang="pl-PL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listopada 2021 r.  </a:t>
                </a:r>
                <a:r>
                  <a:rPr lang="pl-PL" sz="1600" b="1" dirty="0">
                    <a:solidFill>
                      <a:srgbClr val="78AC3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|</a:t>
                </a:r>
                <a:r>
                  <a:rPr lang="pl-PL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godz. 11.00–17.00</a:t>
                </a: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6D93384-724E-5040-A629-BD59046FEE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338" y="4045242"/>
                <a:ext cx="228600" cy="241300"/>
              </a:xfrm>
              <a:prstGeom prst="rect">
                <a:avLst/>
              </a:prstGeom>
            </p:spPr>
          </p:pic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E1D51FC-6FC2-7049-A3D9-34B5DACB3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373" y="1816376"/>
            <a:ext cx="6938735" cy="17836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0EA524-D861-E344-A83A-E46915913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75093"/>
            <a:ext cx="121920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1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74437288-0C20-4434-88E5-093EDC268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853"/>
            <a:ext cx="10384856" cy="372512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44 zespoły doradcze, powołane przez ministra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każda dyscyplina oceniana przez odrębny zespół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czasopisma ujęte w bazach międzynarodowych oceniane na podstawie wskaźników </a:t>
            </a:r>
            <a:r>
              <a:rPr lang="pl-PL" dirty="0" err="1"/>
              <a:t>bibliometrycznych</a:t>
            </a:r>
            <a:endParaRPr lang="pl-PL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czasopisma nie ujęte w bazach międzynarodowych wyłonione przez ekspertów na podstawie programu „Wsparcie dla czasopism naukowych”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Komisja Ewaluacji Nauki sporządzała projekt wykazu czasopism na podstawie list przekazanych przez zespoły doradcze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9BCAF6B-0A14-42C2-86C3-53A772B64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Ocena czasopism</a:t>
            </a:r>
          </a:p>
        </p:txBody>
      </p:sp>
    </p:spTree>
    <p:extLst>
      <p:ext uri="{BB962C8B-B14F-4D97-AF65-F5344CB8AC3E}">
        <p14:creationId xmlns:p14="http://schemas.microsoft.com/office/powerpoint/2010/main" val="335516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0EBF3C7-3A50-476C-8808-9B5B88A51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322"/>
            <a:ext cx="10384856" cy="4978799"/>
          </a:xfrm>
        </p:spPr>
        <p:txBody>
          <a:bodyPr/>
          <a:lstStyle/>
          <a:p>
            <a:r>
              <a:rPr lang="pl-PL" dirty="0"/>
              <a:t>Na liście znalazło się 29 031 czasopism  z przypisanymi dyscyplinami naukowym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754 czasopisma –  200 pkt.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1754 czasopisma – 140 pkt.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3826 czasopism – 100 pkt.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5682 czasopisma –70 pkt.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6372 czasopisma – 40 pkt.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10643 czasopisma – 20 pkt.</a:t>
            </a:r>
          </a:p>
          <a:p>
            <a:r>
              <a:rPr lang="pl-PL" dirty="0"/>
              <a:t>Większość polskich tytułów „wyceniono” na 20 i 40 pkt., 70 pkt. otrzymały nieliczne polskie tytuły notowane w prowadzonych poza Polską bazach </a:t>
            </a:r>
            <a:r>
              <a:rPr lang="pl-PL" dirty="0" err="1"/>
              <a:t>cytowań</a:t>
            </a:r>
            <a:r>
              <a:rPr lang="pl-PL" dirty="0"/>
              <a:t>, 100 i 140 pkt. otrzymały solidne międzynarodowe czasopisma, które na swoją reputację zwykle pracowały latami, a o publikację w nich konkurują zwykle uczeni z całego świata , 200 pkt. czasopisma z najwyższego światowego topu.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532ABF2-B3AB-4931-BA87-DCA1C8D1D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Punktacja czasopism</a:t>
            </a:r>
          </a:p>
        </p:txBody>
      </p:sp>
    </p:spTree>
    <p:extLst>
      <p:ext uri="{BB962C8B-B14F-4D97-AF65-F5344CB8AC3E}">
        <p14:creationId xmlns:p14="http://schemas.microsoft.com/office/powerpoint/2010/main" val="241745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ED01B05-C3B3-463A-B1B4-36F0A842A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853"/>
            <a:ext cx="10384856" cy="364920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brak przejrzystości i jawności działań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błędy w tytułach czasopism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powtórzone tytuły czasopism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błędnie przypisane dyscypliny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brak opisanej procedury zmian wprowadzanych w wykazie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brak trybu odwoławczego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E130BF7-E843-4434-A92D-034B701B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Uwagi krytyczne dotyczące wykazu czasopism</a:t>
            </a:r>
          </a:p>
        </p:txBody>
      </p:sp>
    </p:spTree>
    <p:extLst>
      <p:ext uri="{BB962C8B-B14F-4D97-AF65-F5344CB8AC3E}">
        <p14:creationId xmlns:p14="http://schemas.microsoft.com/office/powerpoint/2010/main" val="12560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9085DE4-297B-45FA-B77E-A97CEBC9F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853"/>
            <a:ext cx="10384856" cy="2419124"/>
          </a:xfrm>
        </p:spPr>
        <p:txBody>
          <a:bodyPr/>
          <a:lstStyle/>
          <a:p>
            <a:pPr algn="just"/>
            <a:r>
              <a:rPr lang="pl-PL" dirty="0"/>
              <a:t>Rozporządzenie Ministra Nauki i Szkolnictwa Wyższego z dnia 28 listopada 2019 r. zmieniające rozporządzenie w sprawie sporządzania wykazów wydawnictw monografii naukowych oraz czasopism naukowych i recenzowanych materiałów </a:t>
            </a:r>
            <a:br>
              <a:rPr lang="pl-PL" dirty="0"/>
            </a:br>
            <a:r>
              <a:rPr lang="pl-PL" dirty="0"/>
              <a:t>z konferencji międzynarodowych (Dz. U. poz. 2341) pozwoliło Komisji Ewaluacji Nauki na sporządzenie projektu nowego wykazu czasopism naukowych </a:t>
            </a:r>
            <a:br>
              <a:rPr lang="pl-PL" dirty="0"/>
            </a:br>
            <a:r>
              <a:rPr lang="pl-PL" dirty="0"/>
              <a:t>i recenzowanych materiałów z konferencji międzynarodowych w uproszczonym trybie.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9BA2048-A994-4CD3-9402-B778F36E8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780"/>
            <a:ext cx="11353800" cy="867930"/>
          </a:xfrm>
        </p:spPr>
        <p:txBody>
          <a:bodyPr/>
          <a:lstStyle/>
          <a:p>
            <a:r>
              <a:rPr lang="pl-PL" dirty="0"/>
              <a:t>Wykaz czasopism naukowych i recenzowanych materiałów z konferencji międzynarodowych z 18 grudnia 2019 r. </a:t>
            </a:r>
          </a:p>
        </p:txBody>
      </p:sp>
    </p:spTree>
    <p:extLst>
      <p:ext uri="{BB962C8B-B14F-4D97-AF65-F5344CB8AC3E}">
        <p14:creationId xmlns:p14="http://schemas.microsoft.com/office/powerpoint/2010/main" val="45794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6AC643E-026A-4976-B5A4-DC1C3C228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72" y="619410"/>
            <a:ext cx="10708420" cy="5387116"/>
          </a:xfrm>
        </p:spPr>
        <p:txBody>
          <a:bodyPr/>
          <a:lstStyle/>
          <a:p>
            <a:r>
              <a:rPr lang="pl-PL" dirty="0"/>
              <a:t>W projekcie nowego wykazu Komisja zamieściła:</a:t>
            </a:r>
          </a:p>
          <a:p>
            <a:r>
              <a:rPr lang="pl-PL" dirty="0"/>
              <a:t>1. czasopisma naukowe i recenzowane materiały z konferencji międzynarodowych ujęte w wykazie opublikowanym 31 lipca 2019 r. </a:t>
            </a:r>
          </a:p>
          <a:p>
            <a:r>
              <a:rPr lang="pl-PL" dirty="0"/>
              <a:t>2. czasopisma naukowe, które zostały ujęte w międzynarodowej bazie </a:t>
            </a:r>
            <a:r>
              <a:rPr lang="pl-PL" dirty="0" err="1"/>
              <a:t>Scopus</a:t>
            </a:r>
            <a:r>
              <a:rPr lang="pl-PL" dirty="0"/>
              <a:t> lub bazach Web of Science (</a:t>
            </a:r>
            <a:r>
              <a:rPr lang="pl-PL" dirty="0" err="1"/>
              <a:t>WoS</a:t>
            </a:r>
            <a:r>
              <a:rPr lang="pl-PL" dirty="0"/>
              <a:t>) po dniu 31 grudnia 2018 r. (stan ww. baz według danych na ten dzień był podstawą do prac nad wykazem czasopism opublikowanym 31 lipca 2019 r.)</a:t>
            </a:r>
          </a:p>
          <a:p>
            <a:r>
              <a:rPr lang="pl-PL" dirty="0"/>
              <a:t>3. czasopisma naukowe, które zostały ujęte w bazie ERIH+ po dniu 31 grudnia 2018 r., które – w ocenie eksperckiej KEN – posiadają międzynarodową renomę oraz szczególny wpływ na rozwój danej dyscypliny nauki oraz spełniają etyczne i naukowe standardy. </a:t>
            </a:r>
          </a:p>
          <a:p>
            <a:r>
              <a:rPr lang="pl-PL" dirty="0"/>
              <a:t>Ustalając nowy wykaz KEN,  uwzględnił czasopisma znajdujące się w ww. bazach według ich stanu na dzień: 30 listopada – baza </a:t>
            </a:r>
            <a:r>
              <a:rPr lang="pl-PL" dirty="0" err="1"/>
              <a:t>Scopus</a:t>
            </a:r>
            <a:r>
              <a:rPr lang="pl-PL" dirty="0"/>
              <a:t>, 15 listopada – bazy </a:t>
            </a:r>
            <a:r>
              <a:rPr lang="pl-PL" dirty="0" err="1"/>
              <a:t>WoS</a:t>
            </a:r>
            <a:r>
              <a:rPr lang="pl-PL" dirty="0"/>
              <a:t>,</a:t>
            </a:r>
          </a:p>
          <a:p>
            <a:r>
              <a:rPr lang="pl-PL" dirty="0"/>
              <a:t>15 listopada – baza ERIH+.</a:t>
            </a:r>
          </a:p>
        </p:txBody>
      </p:sp>
    </p:spTree>
    <p:extLst>
      <p:ext uri="{BB962C8B-B14F-4D97-AF65-F5344CB8AC3E}">
        <p14:creationId xmlns:p14="http://schemas.microsoft.com/office/powerpoint/2010/main" val="103712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DDBB2ED-1B21-48CD-905D-2842A9466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853"/>
            <a:ext cx="10384856" cy="201080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Lista obejmowała 30 404 czasopisma naukowe (wzrost o 1373 tytuły </a:t>
            </a:r>
            <a:br>
              <a:rPr lang="pl-PL" dirty="0"/>
            </a:br>
            <a:r>
              <a:rPr lang="pl-PL" dirty="0"/>
              <a:t>w stosunku do wykazu opublikowanego 31 lipca 2019 r.,)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w tym 1209 czasopism nowo przyjętych do bazy </a:t>
            </a:r>
            <a:r>
              <a:rPr lang="pl-PL" dirty="0" err="1"/>
              <a:t>Scopus</a:t>
            </a:r>
            <a:r>
              <a:rPr lang="pl-PL" dirty="0"/>
              <a:t> lub baz </a:t>
            </a:r>
            <a:r>
              <a:rPr lang="pl-PL" dirty="0" err="1"/>
              <a:t>WoS</a:t>
            </a:r>
            <a:r>
              <a:rPr lang="pl-PL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 164 czasopisma nowo przyjęte  do bazy ERIH+, które uzyskały pozytywną ocenę KEN.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53FA9574-9D22-4F42-BB65-9C7C1269A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Czasopisma na liście z 18 grudnia 2019 r.</a:t>
            </a:r>
          </a:p>
        </p:txBody>
      </p:sp>
    </p:spTree>
    <p:extLst>
      <p:ext uri="{BB962C8B-B14F-4D97-AF65-F5344CB8AC3E}">
        <p14:creationId xmlns:p14="http://schemas.microsoft.com/office/powerpoint/2010/main" val="36589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C142D5F0-5354-414E-B641-3A83B6438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853"/>
            <a:ext cx="10384856" cy="247144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Uwzględniał rekomendacje KEN o uzupełnienie wykazu czasopism punktowanych o czasopisma ujęte w międzynarodowych bazach danych </a:t>
            </a:r>
            <a:br>
              <a:rPr lang="pl-PL" dirty="0"/>
            </a:br>
            <a:r>
              <a:rPr lang="pl-PL" dirty="0"/>
              <a:t>po dniu określonym przez ministra przy sporządzeniu ostatniego wykazu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Zawierał 31 438 czasopism naukowych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Wzrost liczby tytułów o 1034 w stosunku do wykazu z 18 grudnia 2019 r.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0E98CA61-D07A-494B-8D94-40A095996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780"/>
            <a:ext cx="10844814" cy="867930"/>
          </a:xfrm>
        </p:spPr>
        <p:txBody>
          <a:bodyPr/>
          <a:lstStyle/>
          <a:p>
            <a:r>
              <a:rPr lang="pl-PL" dirty="0"/>
              <a:t>Wykaz czasopism naukowych i recenzowanych materiałów z konferencji międzynarodowych z 9 lutego 2021 r. (uzupełniony 18 lutego 2021 r.)</a:t>
            </a:r>
          </a:p>
        </p:txBody>
      </p:sp>
    </p:spTree>
    <p:extLst>
      <p:ext uri="{BB962C8B-B14F-4D97-AF65-F5344CB8AC3E}">
        <p14:creationId xmlns:p14="http://schemas.microsoft.com/office/powerpoint/2010/main" val="115093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C0CEFB1-1F6B-4528-8BA3-EF767683B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853"/>
            <a:ext cx="10384856" cy="404008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umieszczenie na liście 73 tytułów, które nie były przedmiotem prac KEN </a:t>
            </a:r>
            <a:br>
              <a:rPr lang="pl-PL" dirty="0"/>
            </a:br>
            <a:r>
              <a:rPr lang="pl-PL" dirty="0"/>
              <a:t>(3 za 70 pkt., 29 za 40 pkt. i 41 za 20 pkt.)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37 z tych czasopism w momencie publikacji wykazu nie było indeksowanych </a:t>
            </a:r>
            <a:br>
              <a:rPr lang="pl-PL" dirty="0"/>
            </a:br>
            <a:r>
              <a:rPr lang="pl-PL" dirty="0"/>
              <a:t>ani w </a:t>
            </a:r>
            <a:r>
              <a:rPr lang="pl-PL" dirty="0" err="1"/>
              <a:t>WoS</a:t>
            </a:r>
            <a:r>
              <a:rPr lang="pl-PL" dirty="0"/>
              <a:t>, ani w </a:t>
            </a:r>
            <a:r>
              <a:rPr lang="pl-PL" dirty="0" err="1"/>
              <a:t>Scopus</a:t>
            </a:r>
            <a:r>
              <a:rPr lang="pl-PL" dirty="0"/>
              <a:t>, ani w ERIH+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podniesienie 237 czasopismom punktacji względem punktacji z 2019 r. lub rekomendacji KEN: </a:t>
            </a:r>
          </a:p>
          <a:p>
            <a:pPr lvl="1"/>
            <a:r>
              <a:rPr lang="pl-PL" dirty="0"/>
              <a:t>184 czasopismom za 20 pkt. podniesiono punktację, w tym 4 czasopismom na 100 pkt., </a:t>
            </a:r>
            <a:br>
              <a:rPr lang="pl-PL" dirty="0"/>
            </a:br>
            <a:r>
              <a:rPr lang="pl-PL" dirty="0"/>
              <a:t>33 czasopismom na 70 pkt., 147 czasopismom na 40 pkt.</a:t>
            </a:r>
          </a:p>
          <a:p>
            <a:pPr lvl="1"/>
            <a:r>
              <a:rPr lang="pl-PL" dirty="0"/>
              <a:t>41 czasopismom za 40 pkt. podniesiono punktację, w tym 6 czasopismom do 100 pkt., </a:t>
            </a:r>
            <a:br>
              <a:rPr lang="pl-PL" dirty="0"/>
            </a:br>
            <a:r>
              <a:rPr lang="pl-PL" dirty="0"/>
              <a:t>35 czasopismom do 70 pkt.</a:t>
            </a:r>
          </a:p>
          <a:p>
            <a:pPr lvl="1"/>
            <a:r>
              <a:rPr lang="pl-PL" dirty="0"/>
              <a:t>12 czasopismom za 70 pkt. podniesiono punktację do 100 pkt.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6E635F3-0113-417E-9234-45A05C513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927"/>
            <a:ext cx="11353800" cy="480131"/>
          </a:xfrm>
        </p:spPr>
        <p:txBody>
          <a:bodyPr/>
          <a:lstStyle/>
          <a:p>
            <a:r>
              <a:rPr lang="pl-PL" dirty="0"/>
              <a:t>„Wkład” ministerstwa</a:t>
            </a:r>
          </a:p>
        </p:txBody>
      </p:sp>
    </p:spTree>
    <p:extLst>
      <p:ext uri="{BB962C8B-B14F-4D97-AF65-F5344CB8AC3E}">
        <p14:creationId xmlns:p14="http://schemas.microsoft.com/office/powerpoint/2010/main" val="27518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8FBAD53-3A56-45F2-98B9-13503C3A9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853"/>
            <a:ext cx="10384856" cy="4594078"/>
          </a:xfrm>
        </p:spPr>
        <p:txBody>
          <a:bodyPr/>
          <a:lstStyle/>
          <a:p>
            <a:r>
              <a:rPr lang="pl-PL" dirty="0"/>
              <a:t>Najczęstsze zarzuty: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publikowanie wykazu z opóźnieniem, co utrudnia autorom zaplanowanie odpowiedniej strategii publikacyjnej,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niejasne kryteria tworzenia wykazów i brak przewidywalności, co wymusza </a:t>
            </a:r>
            <a:br>
              <a:rPr lang="pl-PL" dirty="0"/>
            </a:br>
            <a:r>
              <a:rPr lang="pl-PL" dirty="0"/>
              <a:t>na autorach ciągłe rewidowanie planów publikacyjnych, a redakcjom uniemożliwia realizowanie długoterminowych planów rozwoju,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nieadekwatność punktacji ministerialnej do międzynarodowej pozycji naukowej czasopisma i jego rozpoznawalności określonej na podstawie wskaźników </a:t>
            </a:r>
            <a:r>
              <a:rPr lang="pl-PL" dirty="0" err="1"/>
              <a:t>bibliometrycznych</a:t>
            </a:r>
            <a:r>
              <a:rPr lang="pl-PL" dirty="0"/>
              <a:t>, co skutkuje koniecznością wybierania między publikacją </a:t>
            </a:r>
            <a:br>
              <a:rPr lang="pl-PL" dirty="0"/>
            </a:br>
            <a:r>
              <a:rPr lang="pl-PL" dirty="0"/>
              <a:t>w czasopiśmie, które jest ważne dla dyscypliny, a tym, które jest wysoko punktowane,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BFC1D812-D46B-433A-B730-4AF21DF8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Opinia środowiska na temat wykazów czasopism naukowych</a:t>
            </a:r>
          </a:p>
        </p:txBody>
      </p:sp>
    </p:spTree>
    <p:extLst>
      <p:ext uri="{BB962C8B-B14F-4D97-AF65-F5344CB8AC3E}">
        <p14:creationId xmlns:p14="http://schemas.microsoft.com/office/powerpoint/2010/main" val="33046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7A229DD8-B803-46B4-BE9F-458515DEC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853"/>
            <a:ext cx="10384856" cy="201080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niedostateczne reprezentowanie niektórych dyscyplin w najwyższych przedziałach punktowych (np. geografia, politologia),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nadmierne promowanie publikacji anglojęzycznych dla dyscyplin, gdzie językiem komunikacji jest polski (humanistyka, nauki społeczne).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44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ack and white piano keys&#10;&#10;Description automatically generated with low confidence">
            <a:extLst>
              <a:ext uri="{FF2B5EF4-FFF2-40B4-BE49-F238E27FC236}">
                <a16:creationId xmlns:a16="http://schemas.microsoft.com/office/drawing/2014/main" id="{F8A6F369-58A6-D943-940F-ED2162FD14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4D9406C-8E7F-2841-8306-26A820BF95DC}"/>
              </a:ext>
            </a:extLst>
          </p:cNvPr>
          <p:cNvSpPr/>
          <p:nvPr/>
        </p:nvSpPr>
        <p:spPr>
          <a:xfrm>
            <a:off x="844826" y="977697"/>
            <a:ext cx="8607287" cy="3454400"/>
          </a:xfrm>
          <a:prstGeom prst="rect">
            <a:avLst/>
          </a:prstGeom>
          <a:solidFill>
            <a:srgbClr val="78AC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BE825F-7F95-BC4D-A146-6A1C98A25092}"/>
              </a:ext>
            </a:extLst>
          </p:cNvPr>
          <p:cNvSpPr txBox="1"/>
          <p:nvPr/>
        </p:nvSpPr>
        <p:spPr>
          <a:xfrm>
            <a:off x="-856648" y="-49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L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2D9B4D1-56A1-2E46-AC76-ADB94CC23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058" y="2122937"/>
            <a:ext cx="7711394" cy="840230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pl-PL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Czasopisma naukowe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D06940-550D-374E-83F4-6D979C18E85E}"/>
              </a:ext>
            </a:extLst>
          </p:cNvPr>
          <p:cNvGrpSpPr/>
          <p:nvPr/>
        </p:nvGrpSpPr>
        <p:grpSpPr>
          <a:xfrm>
            <a:off x="4194313" y="4065033"/>
            <a:ext cx="6493531" cy="842159"/>
            <a:chOff x="5990015" y="4548840"/>
            <a:chExt cx="4697829" cy="84215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94C8136-9009-5340-A6D4-A4866ACD32A1}"/>
                </a:ext>
              </a:extLst>
            </p:cNvPr>
            <p:cNvSpPr/>
            <p:nvPr/>
          </p:nvSpPr>
          <p:spPr>
            <a:xfrm>
              <a:off x="5990015" y="4548840"/>
              <a:ext cx="4697829" cy="842159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D505FCFD-829D-714A-A3D3-313C215F9399}"/>
                </a:ext>
              </a:extLst>
            </p:cNvPr>
            <p:cNvSpPr txBox="1">
              <a:spLocks/>
            </p:cNvSpPr>
            <p:nvPr/>
          </p:nvSpPr>
          <p:spPr>
            <a:xfrm>
              <a:off x="5990015" y="4616295"/>
              <a:ext cx="4697829" cy="596675"/>
            </a:xfrm>
            <a:prstGeom prst="rect">
              <a:avLst/>
            </a:prstGeom>
          </p:spPr>
          <p:txBody>
            <a:bodyPr vert="horz" wrap="square" lIns="91440" tIns="216000" rIns="91440" bIns="45720" rtlCol="0" anchor="ctr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defRPr>
              </a:lvl1pPr>
            </a:lstStyle>
            <a:p>
              <a:pPr algn="ctr"/>
              <a:r>
                <a:rPr lang="pl-PL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Jolanta Domaradzka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A919C93-A902-A940-952B-D16A72AE8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75093"/>
            <a:ext cx="121920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8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76422ABF-88A5-466E-AC70-8635F72E2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853"/>
            <a:ext cx="10384856" cy="4646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ocena przez niezależnych ekspertów zamiast dokonywanej na podstawie obecności w bazach i innych formalnych kryteriów,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zwiększenie na liście obecności czasopism </a:t>
            </a:r>
            <a:r>
              <a:rPr lang="pl-PL" dirty="0" err="1"/>
              <a:t>wąskospecjalistycznych</a:t>
            </a:r>
            <a:r>
              <a:rPr lang="pl-PL" dirty="0"/>
              <a:t> (branżowych),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doprecyzowanie kryteriów, by zapobiec nadużyciom wynikającym z możliwości swobodnej interpretacji przepisów,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stworzenie ścieżki odwoławczej,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wykaz czasopism sporządzany przez niezależną agencję naukową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/>
              <a:t>możliwość usuwania czasopism z listy.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E4E700D0-E1E4-429A-82FD-B8B7AA6B8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Postulowane zmiany</a:t>
            </a:r>
          </a:p>
        </p:txBody>
      </p:sp>
    </p:spTree>
    <p:extLst>
      <p:ext uri="{BB962C8B-B14F-4D97-AF65-F5344CB8AC3E}">
        <p14:creationId xmlns:p14="http://schemas.microsoft.com/office/powerpoint/2010/main" val="153137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ack and white piano keys&#10;&#10;Description automatically generated with low confidence">
            <a:extLst>
              <a:ext uri="{FF2B5EF4-FFF2-40B4-BE49-F238E27FC236}">
                <a16:creationId xmlns:a16="http://schemas.microsoft.com/office/drawing/2014/main" id="{F8A6F369-58A6-D943-940F-ED2162FD14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4D9406C-8E7F-2841-8306-26A820BF95DC}"/>
              </a:ext>
            </a:extLst>
          </p:cNvPr>
          <p:cNvSpPr/>
          <p:nvPr/>
        </p:nvSpPr>
        <p:spPr>
          <a:xfrm>
            <a:off x="0" y="870999"/>
            <a:ext cx="8338930" cy="3454400"/>
          </a:xfrm>
          <a:prstGeom prst="rect">
            <a:avLst/>
          </a:prstGeom>
          <a:solidFill>
            <a:srgbClr val="78AC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BE825F-7F95-BC4D-A146-6A1C98A25092}"/>
              </a:ext>
            </a:extLst>
          </p:cNvPr>
          <p:cNvSpPr txBox="1"/>
          <p:nvPr/>
        </p:nvSpPr>
        <p:spPr>
          <a:xfrm>
            <a:off x="-856648" y="-49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1D51FC-6FC2-7049-A3D9-34B5DACB3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73" y="1591178"/>
            <a:ext cx="6938735" cy="178368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E6E5C2-B305-744D-A0C8-22B8A16D3F73}"/>
              </a:ext>
            </a:extLst>
          </p:cNvPr>
          <p:cNvGrpSpPr/>
          <p:nvPr/>
        </p:nvGrpSpPr>
        <p:grpSpPr>
          <a:xfrm>
            <a:off x="5073566" y="3746703"/>
            <a:ext cx="4341419" cy="1157391"/>
            <a:chOff x="567668" y="3019528"/>
            <a:chExt cx="4341419" cy="11573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CCA7AEB-A328-2F43-B9C9-7CD7307FA6AF}"/>
                </a:ext>
              </a:extLst>
            </p:cNvPr>
            <p:cNvSpPr/>
            <p:nvPr/>
          </p:nvSpPr>
          <p:spPr>
            <a:xfrm>
              <a:off x="567668" y="3019528"/>
              <a:ext cx="4334532" cy="1157391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85FB5A09-CDA9-1C48-AD4F-DFC78CAE9156}"/>
                </a:ext>
              </a:extLst>
            </p:cNvPr>
            <p:cNvSpPr txBox="1">
              <a:spLocks/>
            </p:cNvSpPr>
            <p:nvPr/>
          </p:nvSpPr>
          <p:spPr>
            <a:xfrm>
              <a:off x="567669" y="3406441"/>
              <a:ext cx="4341418" cy="387798"/>
            </a:xfrm>
            <a:prstGeom prst="rect">
              <a:avLst/>
            </a:prstGeom>
          </p:spPr>
          <p:txBody>
            <a:bodyPr vert="horz" wrap="square" lIns="0" tIns="0" rIns="91440" bIns="0" rtlCol="0" anchor="t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defRPr>
              </a:lvl1pPr>
            </a:lstStyle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pl-PL" sz="2800" dirty="0">
                  <a:solidFill>
                    <a:schemeClr val="bg1"/>
                  </a:solidFill>
                </a:rPr>
                <a:t>Dziękuję za uwagę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A92DFAD-C10C-D147-98BF-129BAA3F2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75093"/>
            <a:ext cx="121920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5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9E3C31-E06A-CB4E-B431-CDE84DA4E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853"/>
            <a:ext cx="10384856" cy="1678408"/>
          </a:xfrm>
        </p:spPr>
        <p:txBody>
          <a:bodyPr/>
          <a:lstStyle/>
          <a:p>
            <a:r>
              <a:rPr lang="pl-PL" dirty="0"/>
              <a:t>Czasopisma naukowe jako jedno z najważniejszych narzędzi: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w komunikacji naukowej,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w ocenie poziomu naukowego prowadzonej działalności naukowej w zakresie badań naukowych i prac rozwojowych. </a:t>
            </a:r>
          </a:p>
        </p:txBody>
      </p:sp>
    </p:spTree>
    <p:extLst>
      <p:ext uri="{BB962C8B-B14F-4D97-AF65-F5344CB8AC3E}">
        <p14:creationId xmlns:p14="http://schemas.microsoft.com/office/powerpoint/2010/main" val="103389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F722B9-17C6-BB44-AFE5-F5A13A22F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853"/>
            <a:ext cx="10384856" cy="2419124"/>
          </a:xfrm>
        </p:spPr>
        <p:txBody>
          <a:bodyPr/>
          <a:lstStyle/>
          <a:p>
            <a:pPr algn="just"/>
            <a:r>
              <a:rPr lang="pl-PL" dirty="0"/>
              <a:t>Czasopisma naukowe to recenzowane pisma poświęcone jednej bądź wielu dyscyplinom badawczym, gromadzące artykuły opatrzone pełnym aparatem naukowym, wydawane zazwyczaj przez uczelnie wyższe, instytuty naukowe, instytucje kultury, wydawnictwa uczelniane i towarzystwa naukowe. Wydawnictwa tego typu zawierają zwykle także recenzje, przyczynki, dyskusje, a czasem również informacje o działalności instytucji naukowych (według definicji Biblioteki Narodowej).</a:t>
            </a:r>
          </a:p>
        </p:txBody>
      </p:sp>
    </p:spTree>
    <p:extLst>
      <p:ext uri="{BB962C8B-B14F-4D97-AF65-F5344CB8AC3E}">
        <p14:creationId xmlns:p14="http://schemas.microsoft.com/office/powerpoint/2010/main" val="377304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C4AD28BF-E749-4B50-A572-9C458ED2B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0746"/>
            <a:ext cx="10384856" cy="5824158"/>
          </a:xfrm>
        </p:spPr>
        <p:txBody>
          <a:bodyPr/>
          <a:lstStyle/>
          <a:p>
            <a:r>
              <a:rPr lang="pl-PL" dirty="0"/>
              <a:t>Ogółem wydano 1802 czasopisma naukowe </a:t>
            </a:r>
            <a:br>
              <a:rPr lang="pl-PL" dirty="0"/>
            </a:br>
            <a:r>
              <a:rPr lang="pl-PL" dirty="0"/>
              <a:t>(liczba wszystkich czasopism to 6788  wydanych tytułów),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dwutygodnik –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miesięcznik – 99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dwumiesięcznik – 102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kwartalnik – 630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półrocznik – 209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rocznik – 438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nieregularne – 323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07938C46-9739-461B-A66E-CBB792C01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780"/>
            <a:ext cx="10384856" cy="867930"/>
          </a:xfrm>
        </p:spPr>
        <p:txBody>
          <a:bodyPr/>
          <a:lstStyle/>
          <a:p>
            <a:r>
              <a:rPr lang="pl-PL" dirty="0"/>
              <a:t>Czasopisma naukowe wydane w roku 2019 </a:t>
            </a:r>
            <a:br>
              <a:rPr lang="pl-PL" dirty="0"/>
            </a:br>
            <a:r>
              <a:rPr lang="pl-PL" dirty="0"/>
              <a:t>(dane Biblioteki Narodowej)  </a:t>
            </a:r>
          </a:p>
        </p:txBody>
      </p:sp>
    </p:spTree>
    <p:extLst>
      <p:ext uri="{BB962C8B-B14F-4D97-AF65-F5344CB8AC3E}">
        <p14:creationId xmlns:p14="http://schemas.microsoft.com/office/powerpoint/2010/main" val="8140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41FA70E-308A-410A-8CB5-BEB54DF11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5942"/>
            <a:ext cx="10384856" cy="5847755"/>
          </a:xfrm>
        </p:spPr>
        <p:txBody>
          <a:bodyPr/>
          <a:lstStyle/>
          <a:p>
            <a:pPr algn="just"/>
            <a:r>
              <a:rPr lang="pl-PL" dirty="0"/>
              <a:t>Pisma naukowe publikowane w całości w języku polskim – 27% </a:t>
            </a:r>
          </a:p>
          <a:p>
            <a:pPr algn="just"/>
            <a:r>
              <a:rPr lang="pl-PL" dirty="0"/>
              <a:t>			łączące język polski i obcy – 55% </a:t>
            </a:r>
          </a:p>
          <a:p>
            <a:pPr algn="just"/>
            <a:r>
              <a:rPr lang="pl-PL" dirty="0"/>
              <a:t>			wydawane w całości w języku obcym – 19%</a:t>
            </a:r>
          </a:p>
          <a:p>
            <a:pPr algn="just"/>
            <a:r>
              <a:rPr lang="pl-PL" dirty="0"/>
              <a:t>Największy udział pism obcojęzycznych: czasopisma z dziedziny matematyki (73% w języku obcym), nauk przyrodniczych (48%), filologii (34%), nauki i sztuki wojskowej (33%) oraz muzyki, widowisk, teatru, filmu i kina (31%).</a:t>
            </a:r>
          </a:p>
          <a:p>
            <a:pPr algn="just"/>
            <a:r>
              <a:rPr lang="pl-PL" dirty="0"/>
              <a:t>Punkty za publikację przyznawane przez </a:t>
            </a:r>
            <a:r>
              <a:rPr lang="pl-PL" dirty="0" err="1"/>
              <a:t>MNiSW</a:t>
            </a:r>
            <a:r>
              <a:rPr lang="pl-PL" dirty="0"/>
              <a:t> otrzymało 676, czyli 38% spośród czasopism odnotowanych przez Bibliotekę Narodową w roku 2019 </a:t>
            </a:r>
            <a:br>
              <a:rPr lang="pl-PL" dirty="0"/>
            </a:br>
            <a:r>
              <a:rPr lang="pl-PL" dirty="0"/>
              <a:t>i zakwalifikowanych jako naukowe.</a:t>
            </a:r>
          </a:p>
          <a:p>
            <a:pPr algn="just"/>
            <a:r>
              <a:rPr lang="pl-PL" dirty="0"/>
              <a:t>Najwięcej czasopism punktowanych znalazło się wśród czasopism z dziedziny filozofii i psychologii (65%), geografii (62%), literatury (62%), nauk przyrodniczych (57%), antropologii (54%) i filologii (51%). Periodyki publikowane w języku obcym stanowią 28% wśród pism posiadających punkty ministerialne i 13% wśród pism takich punktów pozbawionych.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248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2F8412D-419B-45D0-91FE-F49350CE2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73" y="992273"/>
            <a:ext cx="11274641" cy="5035666"/>
          </a:xfrm>
        </p:spPr>
        <p:txBody>
          <a:bodyPr numCol="2" spcCol="180000"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pl-PL" sz="1800" dirty="0"/>
              <a:t>Polska Akademia Nauk (wszystkie instytuty) – 114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pl-PL" sz="1800" dirty="0" err="1"/>
              <a:t>Termedia</a:t>
            </a:r>
            <a:r>
              <a:rPr lang="pl-PL" sz="1800" dirty="0"/>
              <a:t> Publishing House – 39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pl-PL" sz="1800" dirty="0"/>
              <a:t>Uniwersytet Adama Mickiewicza – 31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pl-PL" sz="1800" dirty="0"/>
              <a:t>Sigma NOT – 28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pl-PL" sz="1800" dirty="0"/>
              <a:t>Wydawnictwo Naukowe UMK  – 27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pl-PL" sz="1800" dirty="0"/>
              <a:t>Via </a:t>
            </a:r>
            <a:r>
              <a:rPr lang="pl-PL" sz="1800" dirty="0" err="1"/>
              <a:t>Medica</a:t>
            </a:r>
            <a:r>
              <a:rPr lang="pl-PL" sz="1800" dirty="0"/>
              <a:t> – 26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pl-PL" sz="1800" dirty="0"/>
              <a:t>Wydawnictwo Uniwersytetu Wrocławskiego – 25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pl-PL" sz="1800" dirty="0"/>
              <a:t>Wolters Kluwer Polska – 23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pl-PL" sz="1800" dirty="0"/>
              <a:t>Wydawnictwo Adam Marszałek – 23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pl-PL" sz="1800" dirty="0"/>
              <a:t>Wydawnictwo </a:t>
            </a:r>
            <a:r>
              <a:rPr lang="pl-PL" sz="1800" dirty="0" err="1"/>
              <a:t>Elamed</a:t>
            </a:r>
            <a:r>
              <a:rPr lang="pl-PL" sz="1800" dirty="0"/>
              <a:t> – 23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pl-PL" sz="1800" dirty="0"/>
              <a:t>Wydawnictwo Naukowe UAM – 22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pl-PL" sz="1800" dirty="0"/>
              <a:t>Wydawnictwo Uniwersytetu Łódzkiego – 21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pl-PL" sz="1800" dirty="0"/>
              <a:t> Towarzystwo Naukowe KUL – 16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pl-PL" sz="1800" dirty="0"/>
              <a:t>Wydawnictwo SGGW – 16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pl-PL" sz="1800" dirty="0"/>
              <a:t>Wydawnictwo Naukowe Uniwersytetu Szczecińskiego – 16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pl-PL" sz="1800" dirty="0" err="1"/>
              <a:t>Medical</a:t>
            </a:r>
            <a:r>
              <a:rPr lang="pl-PL" sz="1800" dirty="0"/>
              <a:t> Tribune Polska – 15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pl-PL" sz="1800" dirty="0"/>
              <a:t>Wydawnictwo Naukowe Uniwersytetu Pedagogicznego </a:t>
            </a:r>
            <a:br>
              <a:rPr lang="pl-PL" sz="1800" dirty="0"/>
            </a:br>
            <a:r>
              <a:rPr lang="pl-PL" sz="1800" dirty="0"/>
              <a:t>w Krakowie – 15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pl-PL" sz="1800" dirty="0"/>
              <a:t>Wydawnictwo Uniwersytetu Jagiellońskiego – 15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pl-PL" sz="1800" dirty="0"/>
              <a:t>Wydawnictwo Uniwersytetu Warmińsko-Mazurskiego – 14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pl-PL" sz="1800" dirty="0"/>
              <a:t>Wydawnictwo Uniwersytetu Śląskiego – 14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pl-PL" sz="1800" dirty="0"/>
              <a:t>Wydawnictwo Uniwersytetu Gdańskiego – 13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pl-PL" sz="1800" dirty="0"/>
              <a:t>Wydawnictwo Uniwersytetu Humanistyczno-Przyrodniczego w Częstochowie – 13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pl-PL" sz="1800" dirty="0"/>
              <a:t>Wydawnictwo Uniwersytetu Rzeszowskiego – 12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pl-PL" sz="1800" dirty="0"/>
              <a:t>Wydawnictwa Uniwersytetu Warszawskiego – 12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FCDE9388-7E90-4E21-931A-BB63A0B6B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679"/>
            <a:ext cx="10977979" cy="480131"/>
          </a:xfrm>
        </p:spPr>
        <p:txBody>
          <a:bodyPr/>
          <a:lstStyle/>
          <a:p>
            <a:r>
              <a:rPr lang="pl-PL" dirty="0"/>
              <a:t>Wydawcy czasopism naukowych według liczby tytułów w BN</a:t>
            </a:r>
          </a:p>
        </p:txBody>
      </p:sp>
    </p:spTree>
    <p:extLst>
      <p:ext uri="{BB962C8B-B14F-4D97-AF65-F5344CB8AC3E}">
        <p14:creationId xmlns:p14="http://schemas.microsoft.com/office/powerpoint/2010/main" val="32649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CF5DF7E-5A54-4F08-9A34-2571AD683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853"/>
            <a:ext cx="10384856" cy="459407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Artykuł jest wart tyle, ile czasopismo naukowe, w którym jest opublikowany.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Aby ustalić prestiż poszczególnych czasopism, a w konsekwencji – ile punktów zostanie przyznanych za publikację, tworzony jest ministerialny wykaz czasopism naukowych i recenzowanych materiałów z konferencji międzynarodowych.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Czasopismom cieszącym się większym prestiżem przyznaje się znacznie większą liczbę punktów niż tym, które cieszą się mniejszym prestiżem.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Taki system punktacji ma motywować do publikowania w najbardziej prestiżowych czasopismach o zasięgu międzynarodowym,  a jednocześnie likwidować zjawisko tzw. </a:t>
            </a:r>
            <a:r>
              <a:rPr lang="pl-PL" dirty="0" err="1"/>
              <a:t>punktozy</a:t>
            </a:r>
            <a:r>
              <a:rPr lang="pl-PL" dirty="0"/>
              <a:t> (rozumianej jako presja na publikowanie wielu artykułów w  nisko punktowanych czasopismach).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EFF9A748-8EA1-4D20-918A-9E852D88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679"/>
            <a:ext cx="7249357" cy="480131"/>
          </a:xfrm>
        </p:spPr>
        <p:txBody>
          <a:bodyPr/>
          <a:lstStyle/>
          <a:p>
            <a:r>
              <a:rPr lang="pl-PL" dirty="0"/>
              <a:t>Zasada dziedziczenia prestiżu</a:t>
            </a:r>
          </a:p>
        </p:txBody>
      </p:sp>
    </p:spTree>
    <p:extLst>
      <p:ext uri="{BB962C8B-B14F-4D97-AF65-F5344CB8AC3E}">
        <p14:creationId xmlns:p14="http://schemas.microsoft.com/office/powerpoint/2010/main" val="359176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67DAC39-D02E-483B-A311-7DD66E0A5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055"/>
            <a:ext cx="10384856" cy="5054717"/>
          </a:xfrm>
        </p:spPr>
        <p:txBody>
          <a:bodyPr/>
          <a:lstStyle/>
          <a:p>
            <a:r>
              <a:rPr lang="pl-PL" dirty="0"/>
              <a:t>Wykaz obejmował: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czasopisma ujęte w międzynarodowych bazach </a:t>
            </a:r>
            <a:r>
              <a:rPr lang="pl-PL" dirty="0" err="1"/>
              <a:t>Scopus</a:t>
            </a:r>
            <a:r>
              <a:rPr lang="pl-PL" dirty="0"/>
              <a:t> i Web of Science,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czasopisma naukowe będące przedmiotem projektów finansowanych w ramach programu „Wsparcie dla czasopism naukowych”,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zagraniczne czasopisma naukowe z dziedziny nauk humanistycznych, dziedziny nauk społecznych i dziedziny nauk teologicznych uwzględnione w bazie ERIH+, które w wyniku oceny eksperckiej zostały uznane za posiadające międzynarodową renomę i szczególny wpływ na rozwój danej dyscypliny naukowej,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recenzowane materiały z międzynarodowych konferencji informatycznych, posiadających co najmniej rangę C w bazie The Computing </a:t>
            </a:r>
            <a:r>
              <a:rPr lang="pl-PL" dirty="0" err="1"/>
              <a:t>Research</a:t>
            </a:r>
            <a:r>
              <a:rPr lang="pl-PL" dirty="0"/>
              <a:t> and </a:t>
            </a:r>
            <a:r>
              <a:rPr lang="pl-PL" dirty="0" err="1"/>
              <a:t>Education</a:t>
            </a:r>
            <a:r>
              <a:rPr lang="pl-PL" dirty="0"/>
              <a:t> </a:t>
            </a:r>
            <a:r>
              <a:rPr lang="pl-PL" dirty="0" err="1"/>
              <a:t>Association</a:t>
            </a:r>
            <a:r>
              <a:rPr lang="pl-PL" dirty="0"/>
              <a:t> of </a:t>
            </a:r>
            <a:r>
              <a:rPr lang="pl-PL" dirty="0" err="1"/>
              <a:t>Australasia</a:t>
            </a:r>
            <a:r>
              <a:rPr lang="pl-PL" dirty="0"/>
              <a:t> (CORE).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169C1905-B886-4B99-A5D4-ED53A5A0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780"/>
            <a:ext cx="11353800" cy="867930"/>
          </a:xfrm>
        </p:spPr>
        <p:txBody>
          <a:bodyPr/>
          <a:lstStyle/>
          <a:p>
            <a:r>
              <a:rPr lang="pl-PL" dirty="0"/>
              <a:t>Wykaz czasopism naukowych i recenzowanych materiałów z konferencji międzynarodowych z 31 lipca 2019 r.</a:t>
            </a:r>
          </a:p>
        </p:txBody>
      </p:sp>
    </p:spTree>
    <p:extLst>
      <p:ext uri="{BB962C8B-B14F-4D97-AF65-F5344CB8AC3E}">
        <p14:creationId xmlns:p14="http://schemas.microsoft.com/office/powerpoint/2010/main" val="147648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311BD5F77564284A822613758F241" ma:contentTypeVersion="12" ma:contentTypeDescription="Create a new document." ma:contentTypeScope="" ma:versionID="a7781b284bab5bd90dd2893634e3e4fa">
  <xsd:schema xmlns:xsd="http://www.w3.org/2001/XMLSchema" xmlns:xs="http://www.w3.org/2001/XMLSchema" xmlns:p="http://schemas.microsoft.com/office/2006/metadata/properties" xmlns:ns3="446df9b2-a0ad-462b-a923-d9e164ac6908" xmlns:ns4="a49b5eae-ef94-4eeb-b77a-877d2ed6d6ea" targetNamespace="http://schemas.microsoft.com/office/2006/metadata/properties" ma:root="true" ma:fieldsID="ecebf4e9a34ff4d4d20b6187aac17dd7" ns3:_="" ns4:_="">
    <xsd:import namespace="446df9b2-a0ad-462b-a923-d9e164ac6908"/>
    <xsd:import namespace="a49b5eae-ef94-4eeb-b77a-877d2ed6d6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df9b2-a0ad-462b-a923-d9e164ac69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9b5eae-ef94-4eeb-b77a-877d2ed6d6e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BEFA73-A4B2-473F-BD14-573C7029BD66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49b5eae-ef94-4eeb-b77a-877d2ed6d6ea"/>
    <ds:schemaRef ds:uri="http://purl.org/dc/terms/"/>
    <ds:schemaRef ds:uri="http://schemas.openxmlformats.org/package/2006/metadata/core-properties"/>
    <ds:schemaRef ds:uri="446df9b2-a0ad-462b-a923-d9e164ac690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4E4B97E-38D9-41D4-B514-D9154AB179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5D39C7-EE7B-4C00-8350-F65992B582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6df9b2-a0ad-462b-a923-d9e164ac6908"/>
    <ds:schemaRef ds:uri="a49b5eae-ef94-4eeb-b77a-877d2ed6d6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4106</TotalTime>
  <Words>1570</Words>
  <Application>Microsoft Office PowerPoint</Application>
  <PresentationFormat>Panoramiczny</PresentationFormat>
  <Paragraphs>126</Paragraphs>
  <Slides>21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Prezentacja programu PowerPoint</vt:lpstr>
      <vt:lpstr>Czasopisma naukowe</vt:lpstr>
      <vt:lpstr>Prezentacja programu PowerPoint</vt:lpstr>
      <vt:lpstr>Prezentacja programu PowerPoint</vt:lpstr>
      <vt:lpstr>Czasopisma naukowe wydane w roku 2019  (dane Biblioteki Narodowej)  </vt:lpstr>
      <vt:lpstr>Prezentacja programu PowerPoint</vt:lpstr>
      <vt:lpstr>Wydawcy czasopism naukowych według liczby tytułów w BN</vt:lpstr>
      <vt:lpstr>Zasada dziedziczenia prestiżu</vt:lpstr>
      <vt:lpstr>Wykaz czasopism naukowych i recenzowanych materiałów z konferencji międzynarodowych z 31 lipca 2019 r.</vt:lpstr>
      <vt:lpstr>Ocena czasopism</vt:lpstr>
      <vt:lpstr>Punktacja czasopism</vt:lpstr>
      <vt:lpstr>Uwagi krytyczne dotyczące wykazu czasopism</vt:lpstr>
      <vt:lpstr>Wykaz czasopism naukowych i recenzowanych materiałów z konferencji międzynarodowych z 18 grudnia 2019 r. </vt:lpstr>
      <vt:lpstr>Prezentacja programu PowerPoint</vt:lpstr>
      <vt:lpstr>Czasopisma na liście z 18 grudnia 2019 r.</vt:lpstr>
      <vt:lpstr>Wykaz czasopism naukowych i recenzowanych materiałów z konferencji międzynarodowych z 9 lutego 2021 r. (uzupełniony 18 lutego 2021 r.)</vt:lpstr>
      <vt:lpstr>„Wkład” ministerstwa</vt:lpstr>
      <vt:lpstr>Opinia środowiska na temat wykazów czasopism naukowych</vt:lpstr>
      <vt:lpstr>Prezentacja programu PowerPoint</vt:lpstr>
      <vt:lpstr>Postulowane zmiany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Jolanta Domaradzka</cp:lastModifiedBy>
  <cp:revision>88</cp:revision>
  <dcterms:created xsi:type="dcterms:W3CDTF">2018-02-16T11:18:13Z</dcterms:created>
  <dcterms:modified xsi:type="dcterms:W3CDTF">2021-11-02T08:43:55Z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0x010100E19311BD5F77564284A822613758F241</vt:lpwstr>
  </property>
</Properties>
</file>